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319" r:id="rId3"/>
    <p:sldId id="298" r:id="rId4"/>
    <p:sldId id="299" r:id="rId5"/>
    <p:sldId id="303" r:id="rId6"/>
    <p:sldId id="304" r:id="rId7"/>
    <p:sldId id="300" r:id="rId8"/>
    <p:sldId id="305" r:id="rId9"/>
    <p:sldId id="312" r:id="rId10"/>
    <p:sldId id="311" r:id="rId11"/>
    <p:sldId id="324" r:id="rId12"/>
    <p:sldId id="306" r:id="rId13"/>
    <p:sldId id="325" r:id="rId14"/>
    <p:sldId id="316" r:id="rId15"/>
    <p:sldId id="321" r:id="rId16"/>
    <p:sldId id="317" r:id="rId17"/>
    <p:sldId id="322" r:id="rId18"/>
    <p:sldId id="318" r:id="rId19"/>
    <p:sldId id="323" r:id="rId20"/>
    <p:sldId id="307" r:id="rId21"/>
    <p:sldId id="301" r:id="rId22"/>
    <p:sldId id="320" r:id="rId23"/>
    <p:sldId id="302" r:id="rId24"/>
    <p:sldId id="308" r:id="rId25"/>
    <p:sldId id="309" r:id="rId26"/>
    <p:sldId id="310" r:id="rId27"/>
    <p:sldId id="326" r:id="rId28"/>
    <p:sldId id="313" r:id="rId29"/>
    <p:sldId id="314" r:id="rId30"/>
    <p:sldId id="315" r:id="rId31"/>
    <p:sldId id="297" r:id="rId32"/>
  </p:sldIdLst>
  <p:sldSz cx="12192000" cy="6858000"/>
  <p:notesSz cx="6858000" cy="9947275"/>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gda Urbanska" initials="MU"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E7B2"/>
    <a:srgbClr val="EEDB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45" autoAdjust="0"/>
    <p:restoredTop sz="98893" autoAdjust="0"/>
  </p:normalViewPr>
  <p:slideViewPr>
    <p:cSldViewPr snapToGrid="0">
      <p:cViewPr varScale="1">
        <p:scale>
          <a:sx n="72" d="100"/>
          <a:sy n="72" d="100"/>
        </p:scale>
        <p:origin x="56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84613" y="0"/>
            <a:ext cx="2971800" cy="499091"/>
          </a:xfrm>
          <a:prstGeom prst="rect">
            <a:avLst/>
          </a:prstGeom>
        </p:spPr>
        <p:txBody>
          <a:bodyPr vert="horz" lIns="91440" tIns="45720" rIns="91440" bIns="45720" rtlCol="0"/>
          <a:lstStyle>
            <a:lvl1pPr algn="r">
              <a:defRPr sz="1200"/>
            </a:lvl1pPr>
          </a:lstStyle>
          <a:p>
            <a:fld id="{0BBCCAEE-FAF8-46BB-AE81-C3FD97A421E4}" type="datetimeFigureOut">
              <a:rPr lang="pl-PL" smtClean="0"/>
              <a:t>2018-08-03</a:t>
            </a:fld>
            <a:endParaRPr lang="pl-PL"/>
          </a:p>
        </p:txBody>
      </p:sp>
      <p:sp>
        <p:nvSpPr>
          <p:cNvPr id="4" name="Symbol zastępczy stopki 3"/>
          <p:cNvSpPr>
            <a:spLocks noGrp="1"/>
          </p:cNvSpPr>
          <p:nvPr>
            <p:ph type="ftr" sz="quarter" idx="2"/>
          </p:nvPr>
        </p:nvSpPr>
        <p:spPr>
          <a:xfrm>
            <a:off x="0" y="9448185"/>
            <a:ext cx="2971800" cy="499090"/>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84613" y="9448185"/>
            <a:ext cx="2971800" cy="499090"/>
          </a:xfrm>
          <a:prstGeom prst="rect">
            <a:avLst/>
          </a:prstGeom>
        </p:spPr>
        <p:txBody>
          <a:bodyPr vert="horz" lIns="91440" tIns="45720" rIns="91440" bIns="45720" rtlCol="0" anchor="b"/>
          <a:lstStyle>
            <a:lvl1pPr algn="r">
              <a:defRPr sz="1200"/>
            </a:lvl1pPr>
          </a:lstStyle>
          <a:p>
            <a:fld id="{F900BA92-822C-4893-AAF0-0967A8CF0E39}" type="slidenum">
              <a:rPr lang="pl-PL" smtClean="0"/>
              <a:t>‹#›</a:t>
            </a:fld>
            <a:endParaRPr lang="pl-PL"/>
          </a:p>
        </p:txBody>
      </p:sp>
    </p:spTree>
    <p:extLst>
      <p:ext uri="{BB962C8B-B14F-4D97-AF65-F5344CB8AC3E}">
        <p14:creationId xmlns:p14="http://schemas.microsoft.com/office/powerpoint/2010/main" val="3404340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3BE194AA-0D29-4C90-851A-52596ACAF204}" type="datetimeFigureOut">
              <a:rPr lang="pl-PL" smtClean="0"/>
              <a:t>2018-08-03</a:t>
            </a:fld>
            <a:endParaRPr lang="pl-PL"/>
          </a:p>
        </p:txBody>
      </p:sp>
      <p:sp>
        <p:nvSpPr>
          <p:cNvPr id="4" name="Symbol zastępczy obrazu slajdu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963C41BF-F182-417B-B1A4-6F88A26B10A9}" type="slidenum">
              <a:rPr lang="pl-PL" smtClean="0"/>
              <a:t>‹#›</a:t>
            </a:fld>
            <a:endParaRPr lang="pl-PL"/>
          </a:p>
        </p:txBody>
      </p:sp>
    </p:spTree>
    <p:extLst>
      <p:ext uri="{BB962C8B-B14F-4D97-AF65-F5344CB8AC3E}">
        <p14:creationId xmlns:p14="http://schemas.microsoft.com/office/powerpoint/2010/main" val="59743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F6FAB174-772D-47C9-81D6-29833D5DE456}" type="datetimeFigureOut">
              <a:rPr lang="pl-PL" smtClean="0"/>
              <a:t>2018-08-03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374BC52-B4AD-4EC0-BD61-41215A1B912C}" type="slidenum">
              <a:rPr lang="pl-PL" smtClean="0"/>
              <a:t>‹#›</a:t>
            </a:fld>
            <a:endParaRPr lang="pl-PL"/>
          </a:p>
        </p:txBody>
      </p:sp>
    </p:spTree>
    <p:extLst>
      <p:ext uri="{BB962C8B-B14F-4D97-AF65-F5344CB8AC3E}">
        <p14:creationId xmlns:p14="http://schemas.microsoft.com/office/powerpoint/2010/main" val="221633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6FAB174-772D-47C9-81D6-29833D5DE456}" type="datetimeFigureOut">
              <a:rPr lang="pl-PL" smtClean="0"/>
              <a:t>2018-08-03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374BC52-B4AD-4EC0-BD61-41215A1B912C}" type="slidenum">
              <a:rPr lang="pl-PL" smtClean="0"/>
              <a:t>‹#›</a:t>
            </a:fld>
            <a:endParaRPr lang="pl-PL"/>
          </a:p>
        </p:txBody>
      </p:sp>
    </p:spTree>
    <p:extLst>
      <p:ext uri="{BB962C8B-B14F-4D97-AF65-F5344CB8AC3E}">
        <p14:creationId xmlns:p14="http://schemas.microsoft.com/office/powerpoint/2010/main" val="16546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6FAB174-772D-47C9-81D6-29833D5DE456}" type="datetimeFigureOut">
              <a:rPr lang="pl-PL" smtClean="0"/>
              <a:t>2018-08-03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374BC52-B4AD-4EC0-BD61-41215A1B912C}" type="slidenum">
              <a:rPr lang="pl-PL" smtClean="0"/>
              <a:t>‹#›</a:t>
            </a:fld>
            <a:endParaRPr lang="pl-PL"/>
          </a:p>
        </p:txBody>
      </p:sp>
    </p:spTree>
    <p:extLst>
      <p:ext uri="{BB962C8B-B14F-4D97-AF65-F5344CB8AC3E}">
        <p14:creationId xmlns:p14="http://schemas.microsoft.com/office/powerpoint/2010/main" val="2069069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6FAB174-772D-47C9-81D6-29833D5DE456}" type="datetimeFigureOut">
              <a:rPr lang="pl-PL" smtClean="0"/>
              <a:t>2018-08-03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374BC52-B4AD-4EC0-BD61-41215A1B912C}" type="slidenum">
              <a:rPr lang="pl-PL" smtClean="0"/>
              <a:t>‹#›</a:t>
            </a:fld>
            <a:endParaRPr lang="pl-PL"/>
          </a:p>
        </p:txBody>
      </p:sp>
    </p:spTree>
    <p:extLst>
      <p:ext uri="{BB962C8B-B14F-4D97-AF65-F5344CB8AC3E}">
        <p14:creationId xmlns:p14="http://schemas.microsoft.com/office/powerpoint/2010/main" val="4265616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p:cNvSpPr>
            <a:spLocks noGrp="1"/>
          </p:cNvSpPr>
          <p:nvPr>
            <p:ph type="dt" sz="half" idx="10"/>
          </p:nvPr>
        </p:nvSpPr>
        <p:spPr/>
        <p:txBody>
          <a:bodyPr/>
          <a:lstStyle/>
          <a:p>
            <a:fld id="{F6FAB174-772D-47C9-81D6-29833D5DE456}" type="datetimeFigureOut">
              <a:rPr lang="pl-PL" smtClean="0"/>
              <a:t>2018-08-03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374BC52-B4AD-4EC0-BD61-41215A1B912C}" type="slidenum">
              <a:rPr lang="pl-PL" smtClean="0"/>
              <a:t>‹#›</a:t>
            </a:fld>
            <a:endParaRPr lang="pl-PL"/>
          </a:p>
        </p:txBody>
      </p:sp>
    </p:spTree>
    <p:extLst>
      <p:ext uri="{BB962C8B-B14F-4D97-AF65-F5344CB8AC3E}">
        <p14:creationId xmlns:p14="http://schemas.microsoft.com/office/powerpoint/2010/main" val="2667971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F6FAB174-772D-47C9-81D6-29833D5DE456}" type="datetimeFigureOut">
              <a:rPr lang="pl-PL" smtClean="0"/>
              <a:t>2018-08-03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374BC52-B4AD-4EC0-BD61-41215A1B912C}" type="slidenum">
              <a:rPr lang="pl-PL" smtClean="0"/>
              <a:t>‹#›</a:t>
            </a:fld>
            <a:endParaRPr lang="pl-PL"/>
          </a:p>
        </p:txBody>
      </p:sp>
    </p:spTree>
    <p:extLst>
      <p:ext uri="{BB962C8B-B14F-4D97-AF65-F5344CB8AC3E}">
        <p14:creationId xmlns:p14="http://schemas.microsoft.com/office/powerpoint/2010/main" val="1483861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F6FAB174-772D-47C9-81D6-29833D5DE456}" type="datetimeFigureOut">
              <a:rPr lang="pl-PL" smtClean="0"/>
              <a:t>2018-08-03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6374BC52-B4AD-4EC0-BD61-41215A1B912C}" type="slidenum">
              <a:rPr lang="pl-PL" smtClean="0"/>
              <a:t>‹#›</a:t>
            </a:fld>
            <a:endParaRPr lang="pl-PL"/>
          </a:p>
        </p:txBody>
      </p:sp>
    </p:spTree>
    <p:extLst>
      <p:ext uri="{BB962C8B-B14F-4D97-AF65-F5344CB8AC3E}">
        <p14:creationId xmlns:p14="http://schemas.microsoft.com/office/powerpoint/2010/main" val="4280578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F6FAB174-772D-47C9-81D6-29833D5DE456}" type="datetimeFigureOut">
              <a:rPr lang="pl-PL" smtClean="0"/>
              <a:t>2018-08-03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6374BC52-B4AD-4EC0-BD61-41215A1B912C}" type="slidenum">
              <a:rPr lang="pl-PL" smtClean="0"/>
              <a:t>‹#›</a:t>
            </a:fld>
            <a:endParaRPr lang="pl-PL"/>
          </a:p>
        </p:txBody>
      </p:sp>
    </p:spTree>
    <p:extLst>
      <p:ext uri="{BB962C8B-B14F-4D97-AF65-F5344CB8AC3E}">
        <p14:creationId xmlns:p14="http://schemas.microsoft.com/office/powerpoint/2010/main" val="1622909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6FAB174-772D-47C9-81D6-29833D5DE456}" type="datetimeFigureOut">
              <a:rPr lang="pl-PL" smtClean="0"/>
              <a:t>2018-08-03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6374BC52-B4AD-4EC0-BD61-41215A1B912C}" type="slidenum">
              <a:rPr lang="pl-PL" smtClean="0"/>
              <a:t>‹#›</a:t>
            </a:fld>
            <a:endParaRPr lang="pl-PL"/>
          </a:p>
        </p:txBody>
      </p:sp>
    </p:spTree>
    <p:extLst>
      <p:ext uri="{BB962C8B-B14F-4D97-AF65-F5344CB8AC3E}">
        <p14:creationId xmlns:p14="http://schemas.microsoft.com/office/powerpoint/2010/main" val="967697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F6FAB174-772D-47C9-81D6-29833D5DE456}" type="datetimeFigureOut">
              <a:rPr lang="pl-PL" smtClean="0"/>
              <a:t>2018-08-03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374BC52-B4AD-4EC0-BD61-41215A1B912C}" type="slidenum">
              <a:rPr lang="pl-PL" smtClean="0"/>
              <a:t>‹#›</a:t>
            </a:fld>
            <a:endParaRPr lang="pl-PL"/>
          </a:p>
        </p:txBody>
      </p:sp>
    </p:spTree>
    <p:extLst>
      <p:ext uri="{BB962C8B-B14F-4D97-AF65-F5344CB8AC3E}">
        <p14:creationId xmlns:p14="http://schemas.microsoft.com/office/powerpoint/2010/main" val="2930954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F6FAB174-772D-47C9-81D6-29833D5DE456}" type="datetimeFigureOut">
              <a:rPr lang="pl-PL" smtClean="0"/>
              <a:t>2018-08-03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374BC52-B4AD-4EC0-BD61-41215A1B912C}" type="slidenum">
              <a:rPr lang="pl-PL" smtClean="0"/>
              <a:t>‹#›</a:t>
            </a:fld>
            <a:endParaRPr lang="pl-PL"/>
          </a:p>
        </p:txBody>
      </p:sp>
    </p:spTree>
    <p:extLst>
      <p:ext uri="{BB962C8B-B14F-4D97-AF65-F5344CB8AC3E}">
        <p14:creationId xmlns:p14="http://schemas.microsoft.com/office/powerpoint/2010/main" val="1398747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AB174-772D-47C9-81D6-29833D5DE456}" type="datetimeFigureOut">
              <a:rPr lang="pl-PL" smtClean="0"/>
              <a:t>2018-08-03</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74BC52-B4AD-4EC0-BD61-41215A1B912C}" type="slidenum">
              <a:rPr lang="pl-PL" smtClean="0"/>
              <a:t>‹#›</a:t>
            </a:fld>
            <a:endParaRPr lang="pl-PL"/>
          </a:p>
        </p:txBody>
      </p:sp>
    </p:spTree>
    <p:extLst>
      <p:ext uri="{BB962C8B-B14F-4D97-AF65-F5344CB8AC3E}">
        <p14:creationId xmlns:p14="http://schemas.microsoft.com/office/powerpoint/2010/main" val="495498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sv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7.sv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5.png"/><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5.png"/><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5.pn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1584446" y="5378468"/>
            <a:ext cx="9193763" cy="839333"/>
          </a:xfrm>
        </p:spPr>
        <p:txBody>
          <a:bodyPr>
            <a:normAutofit fontScale="55000" lnSpcReduction="20000"/>
          </a:bodyPr>
          <a:lstStyle/>
          <a:p>
            <a:r>
              <a:rPr lang="pl-PL" sz="2900" dirty="0">
                <a:solidFill>
                  <a:schemeClr val="bg1"/>
                </a:solidFill>
                <a:latin typeface="PZPN_2015" panose="02000803000000000000" pitchFamily="50" charset="-18"/>
              </a:rPr>
              <a:t>Przemysław SAROSIEK</a:t>
            </a:r>
          </a:p>
          <a:p>
            <a:endParaRPr lang="pl-PL" dirty="0">
              <a:solidFill>
                <a:schemeClr val="bg1"/>
              </a:solidFill>
              <a:latin typeface="PZPN_2015" panose="02000803000000000000" pitchFamily="50" charset="-18"/>
            </a:endParaRPr>
          </a:p>
          <a:p>
            <a:r>
              <a:rPr lang="pl-PL" dirty="0">
                <a:solidFill>
                  <a:schemeClr val="bg1"/>
                </a:solidFill>
                <a:latin typeface="PZPN_2015" panose="02000803000000000000" pitchFamily="50" charset="-18"/>
              </a:rPr>
              <a:t>KWIECEŃ 2018</a:t>
            </a:r>
          </a:p>
        </p:txBody>
      </p:sp>
      <p:sp>
        <p:nvSpPr>
          <p:cNvPr id="5" name="Podtytuł 2"/>
          <p:cNvSpPr txBox="1">
            <a:spLocks/>
          </p:cNvSpPr>
          <p:nvPr/>
        </p:nvSpPr>
        <p:spPr>
          <a:xfrm>
            <a:off x="333719" y="3950686"/>
            <a:ext cx="11538055" cy="16831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l-PL" sz="4000" dirty="0">
                <a:solidFill>
                  <a:srgbClr val="EEDB8A"/>
                </a:solidFill>
                <a:latin typeface="PZPN_2015" panose="02000803000000000000" pitchFamily="50" charset="-18"/>
              </a:rPr>
              <a:t>ZANIM UŻYJESZ GWIZDKA</a:t>
            </a:r>
            <a:br>
              <a:rPr lang="pl-PL" sz="4000" dirty="0">
                <a:solidFill>
                  <a:srgbClr val="EEDB8A"/>
                </a:solidFill>
                <a:latin typeface="PZPN_2015" panose="02000803000000000000" pitchFamily="50" charset="-18"/>
              </a:rPr>
            </a:br>
            <a:r>
              <a:rPr lang="pl-PL" sz="4000" dirty="0">
                <a:solidFill>
                  <a:srgbClr val="EEDB8A"/>
                </a:solidFill>
                <a:latin typeface="PZPN_2015" panose="02000803000000000000" pitchFamily="50" charset="-18"/>
              </a:rPr>
              <a:t>RĘKA NA PARKIECIE</a:t>
            </a:r>
            <a:endParaRPr lang="en-US" sz="4000" dirty="0">
              <a:solidFill>
                <a:schemeClr val="bg1"/>
              </a:solidFill>
              <a:latin typeface="Chocolate Caliente" panose="02000506080000020003" pitchFamily="2" charset="-18"/>
            </a:endParaRPr>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8741" y="471487"/>
            <a:ext cx="1548012" cy="2334939"/>
          </a:xfrm>
          <a:prstGeom prst="rect">
            <a:avLst/>
          </a:prstGeom>
        </p:spPr>
      </p:pic>
    </p:spTree>
    <p:extLst>
      <p:ext uri="{BB962C8B-B14F-4D97-AF65-F5344CB8AC3E}">
        <p14:creationId xmlns:p14="http://schemas.microsoft.com/office/powerpoint/2010/main" val="3368504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596799" y="1382308"/>
            <a:ext cx="9302666" cy="4977738"/>
          </a:xfrm>
        </p:spPr>
        <p:txBody>
          <a:bodyPr>
            <a:normAutofit fontScale="92500" lnSpcReduction="20000"/>
          </a:bodyPr>
          <a:lstStyle/>
          <a:p>
            <a:pPr>
              <a:lnSpc>
                <a:spcPct val="100000"/>
              </a:lnSpc>
              <a:spcBef>
                <a:spcPts val="0"/>
              </a:spcBef>
              <a:buBlip>
                <a:blip r:embed="rId3">
                  <a:extLst>
                    <a:ext uri="{96DAC541-7B7A-43D3-8B79-37D633B846F1}">
                      <asvg:svgBlip xmlns:asvg="http://schemas.microsoft.com/office/drawing/2016/SVG/main" r:embed="rId4"/>
                    </a:ext>
                  </a:extLst>
                </a:blip>
              </a:buBlip>
            </a:pPr>
            <a:endParaRPr lang="pl-PL" sz="4400" b="1" dirty="0">
              <a:solidFill>
                <a:schemeClr val="accent5">
                  <a:lumMod val="50000"/>
                </a:schemeClr>
              </a:solidFill>
              <a:latin typeface="Chocolate Caliente" panose="02000506080000020003" pitchFamily="2" charset="-18"/>
            </a:endParaRPr>
          </a:p>
          <a:p>
            <a:pPr marL="0" indent="0" algn="ctr">
              <a:lnSpc>
                <a:spcPct val="100000"/>
              </a:lnSpc>
              <a:spcBef>
                <a:spcPts val="0"/>
              </a:spcBef>
              <a:buNone/>
            </a:pPr>
            <a:r>
              <a:rPr lang="pl-PL" sz="4400" b="1" i="1" dirty="0">
                <a:solidFill>
                  <a:schemeClr val="accent5">
                    <a:lumMod val="50000"/>
                  </a:schemeClr>
                </a:solidFill>
                <a:latin typeface="Chocolate Caliente" panose="02000506080000020003" pitchFamily="2" charset="-18"/>
              </a:rPr>
              <a:t>Niewielka (mała) odległość to taka, która uniemożliwia zawodnikowi uniknięcie kontaktu piłki i ręki lub gdy piłka była zagrana z dalszej odległości ale jej tor był inny niż spodziewany (np. po rykoszecie, odbita od rywala, części ciała). W </a:t>
            </a:r>
            <a:r>
              <a:rPr lang="pl-PL" sz="4400" b="1" i="1" dirty="0" err="1">
                <a:solidFill>
                  <a:schemeClr val="accent5">
                    <a:lumMod val="50000"/>
                  </a:schemeClr>
                </a:solidFill>
                <a:latin typeface="Chocolate Caliente" panose="02000506080000020003" pitchFamily="2" charset="-18"/>
              </a:rPr>
              <a:t>futsalu</a:t>
            </a:r>
            <a:r>
              <a:rPr lang="pl-PL" sz="4400" b="1" i="1" dirty="0">
                <a:solidFill>
                  <a:schemeClr val="accent5">
                    <a:lumMod val="50000"/>
                  </a:schemeClr>
                </a:solidFill>
                <a:latin typeface="Chocolate Caliente" panose="02000506080000020003" pitchFamily="2" charset="-18"/>
              </a:rPr>
              <a:t>  trudno precyzyjnie określić dystans, który  </a:t>
            </a:r>
            <a:r>
              <a:rPr lang="pl-PL" sz="4400" b="1" i="1" dirty="0">
                <a:solidFill>
                  <a:srgbClr val="FF0000"/>
                </a:solidFill>
                <a:latin typeface="Chocolate Caliente" panose="02000506080000020003" pitchFamily="2" charset="-18"/>
              </a:rPr>
              <a:t>może być uznana</a:t>
            </a:r>
            <a:r>
              <a:rPr lang="pl-PL" sz="4400" b="1" i="1" dirty="0">
                <a:solidFill>
                  <a:schemeClr val="accent5">
                    <a:lumMod val="50000"/>
                  </a:schemeClr>
                </a:solidFill>
                <a:latin typeface="Chocolate Caliente" panose="02000506080000020003" pitchFamily="2" charset="-18"/>
              </a:rPr>
              <a:t> za dalszą odległością. </a:t>
            </a:r>
          </a:p>
        </p:txBody>
      </p:sp>
      <p:pic>
        <p:nvPicPr>
          <p:cNvPr id="4" name="Obraz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778" y="330820"/>
            <a:ext cx="960021" cy="1448044"/>
          </a:xfrm>
          <a:prstGeom prst="rect">
            <a:avLst/>
          </a:prstGeom>
        </p:spPr>
      </p:pic>
      <p:sp>
        <p:nvSpPr>
          <p:cNvPr id="5" name="Titel 6"/>
          <p:cNvSpPr txBox="1">
            <a:spLocks/>
          </p:cNvSpPr>
          <p:nvPr/>
        </p:nvSpPr>
        <p:spPr>
          <a:xfrm>
            <a:off x="1531125" y="261590"/>
            <a:ext cx="9089390" cy="935484"/>
          </a:xfrm>
          <a:prstGeom prst="rect">
            <a:avLst/>
          </a:prstGeom>
        </p:spPr>
        <p:txBody>
          <a:bodyPr vert="horz" lIns="104306" tIns="52153" rIns="104306" bIns="52153" rtlCol="0" anchor="ctr">
            <a:normAutofit/>
          </a:bodyPr>
          <a:lstStyle>
            <a:lvl1pPr algn="l" defTabSz="1043056" rtl="0" eaLnBrk="1" latinLnBrk="0" hangingPunct="1">
              <a:spcBef>
                <a:spcPct val="0"/>
              </a:spcBef>
              <a:buNone/>
              <a:defRPr sz="3200" b="1" kern="1200">
                <a:solidFill>
                  <a:schemeClr val="tx1"/>
                </a:solidFill>
                <a:latin typeface="+mj-lt"/>
                <a:ea typeface="+mj-ea"/>
                <a:cs typeface="+mj-cs"/>
              </a:defRPr>
            </a:lvl1pPr>
          </a:lstStyle>
          <a:p>
            <a:pPr algn="ctr"/>
            <a:r>
              <a:rPr lang="pl-PL" dirty="0">
                <a:solidFill>
                  <a:schemeClr val="bg2">
                    <a:lumMod val="25000"/>
                  </a:schemeClr>
                </a:solidFill>
                <a:latin typeface="PZPN_2015" panose="02000803000000000000" pitchFamily="50" charset="-18"/>
                <a:cs typeface="Arial" pitchFamily="34" charset="0"/>
              </a:rPr>
              <a:t>RĘKA W FUTSALU</a:t>
            </a:r>
            <a:endParaRPr lang="de-DE" dirty="0">
              <a:solidFill>
                <a:schemeClr val="bg2">
                  <a:lumMod val="25000"/>
                </a:schemeClr>
              </a:solidFill>
              <a:latin typeface="PZPN_2015" pitchFamily="50" charset="-18"/>
            </a:endParaRPr>
          </a:p>
        </p:txBody>
      </p:sp>
      <p:sp>
        <p:nvSpPr>
          <p:cNvPr id="8" name="pole tekstowe 7"/>
          <p:cNvSpPr txBox="1"/>
          <p:nvPr/>
        </p:nvSpPr>
        <p:spPr>
          <a:xfrm>
            <a:off x="5531440" y="6545281"/>
            <a:ext cx="1088760" cy="276999"/>
          </a:xfrm>
          <a:prstGeom prst="rect">
            <a:avLst/>
          </a:prstGeom>
          <a:noFill/>
        </p:spPr>
        <p:txBody>
          <a:bodyPr wrap="none" rtlCol="0">
            <a:spAutoFit/>
          </a:bodyPr>
          <a:lstStyle/>
          <a:p>
            <a:r>
              <a:rPr lang="pl-PL" sz="1200" dirty="0">
                <a:solidFill>
                  <a:schemeClr val="bg1">
                    <a:lumMod val="50000"/>
                  </a:schemeClr>
                </a:solidFill>
                <a:latin typeface="Chocolate Caliente" panose="02000506080000020003" pitchFamily="2" charset="-18"/>
              </a:rPr>
              <a:t>LaczyNasPilka.pl</a:t>
            </a:r>
          </a:p>
        </p:txBody>
      </p:sp>
    </p:spTree>
    <p:extLst>
      <p:ext uri="{BB962C8B-B14F-4D97-AF65-F5344CB8AC3E}">
        <p14:creationId xmlns:p14="http://schemas.microsoft.com/office/powerpoint/2010/main" val="924838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596799" y="1382308"/>
            <a:ext cx="9302666" cy="4977738"/>
          </a:xfrm>
        </p:spPr>
        <p:txBody>
          <a:bodyPr>
            <a:normAutofit fontScale="85000" lnSpcReduction="10000"/>
          </a:bodyPr>
          <a:lstStyle/>
          <a:p>
            <a:pPr>
              <a:lnSpc>
                <a:spcPct val="100000"/>
              </a:lnSpc>
              <a:spcBef>
                <a:spcPts val="0"/>
              </a:spcBef>
              <a:buBlip>
                <a:blip r:embed="rId3">
                  <a:extLst>
                    <a:ext uri="{96DAC541-7B7A-43D3-8B79-37D633B846F1}">
                      <asvg:svgBlip xmlns:asvg="http://schemas.microsoft.com/office/drawing/2016/SVG/main" r:embed="rId4"/>
                    </a:ext>
                  </a:extLst>
                </a:blip>
              </a:buBlip>
            </a:pPr>
            <a:endParaRPr lang="pl-PL" sz="4400" b="1" dirty="0">
              <a:solidFill>
                <a:schemeClr val="accent5">
                  <a:lumMod val="50000"/>
                </a:schemeClr>
              </a:solidFill>
              <a:latin typeface="Chocolate Caliente" panose="02000506080000020003" pitchFamily="2" charset="-18"/>
            </a:endParaRPr>
          </a:p>
          <a:p>
            <a:pPr marL="0" indent="0" algn="ctr">
              <a:lnSpc>
                <a:spcPct val="100000"/>
              </a:lnSpc>
              <a:spcBef>
                <a:spcPts val="0"/>
              </a:spcBef>
              <a:buNone/>
            </a:pPr>
            <a:r>
              <a:rPr lang="pl-PL" sz="4400" b="1" i="1" dirty="0">
                <a:solidFill>
                  <a:schemeClr val="accent5">
                    <a:lumMod val="50000"/>
                  </a:schemeClr>
                </a:solidFill>
                <a:latin typeface="Chocolate Caliente" panose="02000506080000020003" pitchFamily="2" charset="-18"/>
              </a:rPr>
              <a:t>W zależności od okoliczności może być to </a:t>
            </a:r>
            <a:r>
              <a:rPr lang="pl-PL" sz="4400" b="1" i="1" dirty="0">
                <a:solidFill>
                  <a:srgbClr val="FF0000"/>
                </a:solidFill>
                <a:latin typeface="Chocolate Caliente" panose="02000506080000020003" pitchFamily="2" charset="-18"/>
              </a:rPr>
              <a:t>kilka lub kilkanaście metrów</a:t>
            </a:r>
            <a:r>
              <a:rPr lang="pl-PL" sz="4400" b="1" i="1" dirty="0">
                <a:solidFill>
                  <a:schemeClr val="accent5">
                    <a:lumMod val="50000"/>
                  </a:schemeClr>
                </a:solidFill>
                <a:latin typeface="Chocolate Caliente" panose="02000506080000020003" pitchFamily="2" charset="-18"/>
              </a:rPr>
              <a:t>. Każdorazowo ocenia to sędzia biorąc pod uwagę usytuowanie piłki, zagrywającego gracza i miejsca kontaktu ręki i piłki od zagrania (kopnięcia) piłki. Sędzia musi wziąć pod uwagę: </a:t>
            </a:r>
            <a:r>
              <a:rPr lang="pl-PL" sz="4400" b="1" i="1" u="sng" dirty="0">
                <a:solidFill>
                  <a:schemeClr val="accent5">
                    <a:lumMod val="50000"/>
                  </a:schemeClr>
                </a:solidFill>
                <a:latin typeface="Chocolate Caliente" panose="02000506080000020003" pitchFamily="2" charset="-18"/>
              </a:rPr>
              <a:t>siłę uderzenia</a:t>
            </a:r>
            <a:r>
              <a:rPr lang="pl-PL" sz="4400" b="1" i="1" dirty="0">
                <a:solidFill>
                  <a:schemeClr val="accent5">
                    <a:lumMod val="50000"/>
                  </a:schemeClr>
                </a:solidFill>
                <a:latin typeface="Chocolate Caliente" panose="02000506080000020003" pitchFamily="2" charset="-18"/>
              </a:rPr>
              <a:t>, to </a:t>
            </a:r>
            <a:r>
              <a:rPr lang="pl-PL" sz="4400" b="1" i="1" u="sng" dirty="0">
                <a:solidFill>
                  <a:schemeClr val="accent5">
                    <a:lumMod val="50000"/>
                  </a:schemeClr>
                </a:solidFill>
                <a:latin typeface="Chocolate Caliente" panose="02000506080000020003" pitchFamily="2" charset="-18"/>
              </a:rPr>
              <a:t>czy tor lotu piłki  jest przewidywalny </a:t>
            </a:r>
            <a:r>
              <a:rPr lang="pl-PL" sz="4400" b="1" i="1" dirty="0">
                <a:solidFill>
                  <a:schemeClr val="accent5">
                    <a:lumMod val="50000"/>
                  </a:schemeClr>
                </a:solidFill>
                <a:latin typeface="Chocolate Caliente" panose="02000506080000020003" pitchFamily="2" charset="-18"/>
              </a:rPr>
              <a:t>dla zawodnika, </a:t>
            </a:r>
            <a:br>
              <a:rPr lang="pl-PL" sz="4400" b="1" i="1" dirty="0">
                <a:solidFill>
                  <a:schemeClr val="accent5">
                    <a:lumMod val="50000"/>
                  </a:schemeClr>
                </a:solidFill>
                <a:latin typeface="Chocolate Caliente" panose="02000506080000020003" pitchFamily="2" charset="-18"/>
              </a:rPr>
            </a:br>
            <a:r>
              <a:rPr lang="pl-PL" sz="4400" b="1" i="1" dirty="0">
                <a:solidFill>
                  <a:schemeClr val="accent5">
                    <a:lumMod val="50000"/>
                  </a:schemeClr>
                </a:solidFill>
                <a:latin typeface="Chocolate Caliente" panose="02000506080000020003" pitchFamily="2" charset="-18"/>
              </a:rPr>
              <a:t>u którego dochodzi do kontaktu piłki z ręką.</a:t>
            </a:r>
          </a:p>
        </p:txBody>
      </p:sp>
      <p:pic>
        <p:nvPicPr>
          <p:cNvPr id="4" name="Obraz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778" y="330820"/>
            <a:ext cx="960021" cy="1448044"/>
          </a:xfrm>
          <a:prstGeom prst="rect">
            <a:avLst/>
          </a:prstGeom>
        </p:spPr>
      </p:pic>
      <p:sp>
        <p:nvSpPr>
          <p:cNvPr id="5" name="Titel 6"/>
          <p:cNvSpPr txBox="1">
            <a:spLocks/>
          </p:cNvSpPr>
          <p:nvPr/>
        </p:nvSpPr>
        <p:spPr>
          <a:xfrm>
            <a:off x="1531125" y="261590"/>
            <a:ext cx="9089390" cy="935484"/>
          </a:xfrm>
          <a:prstGeom prst="rect">
            <a:avLst/>
          </a:prstGeom>
        </p:spPr>
        <p:txBody>
          <a:bodyPr vert="horz" lIns="104306" tIns="52153" rIns="104306" bIns="52153" rtlCol="0" anchor="ctr">
            <a:normAutofit/>
          </a:bodyPr>
          <a:lstStyle>
            <a:lvl1pPr algn="l" defTabSz="1043056" rtl="0" eaLnBrk="1" latinLnBrk="0" hangingPunct="1">
              <a:spcBef>
                <a:spcPct val="0"/>
              </a:spcBef>
              <a:buNone/>
              <a:defRPr sz="3200" b="1" kern="1200">
                <a:solidFill>
                  <a:schemeClr val="tx1"/>
                </a:solidFill>
                <a:latin typeface="+mj-lt"/>
                <a:ea typeface="+mj-ea"/>
                <a:cs typeface="+mj-cs"/>
              </a:defRPr>
            </a:lvl1pPr>
          </a:lstStyle>
          <a:p>
            <a:pPr algn="ctr"/>
            <a:r>
              <a:rPr lang="pl-PL" dirty="0">
                <a:solidFill>
                  <a:schemeClr val="bg2">
                    <a:lumMod val="25000"/>
                  </a:schemeClr>
                </a:solidFill>
                <a:latin typeface="PZPN_2015" panose="02000803000000000000" pitchFamily="50" charset="-18"/>
                <a:cs typeface="Arial" pitchFamily="34" charset="0"/>
              </a:rPr>
              <a:t>RĘKA W FUTSALU</a:t>
            </a:r>
            <a:endParaRPr lang="de-DE" dirty="0">
              <a:solidFill>
                <a:schemeClr val="bg2">
                  <a:lumMod val="25000"/>
                </a:schemeClr>
              </a:solidFill>
              <a:latin typeface="PZPN_2015" pitchFamily="50" charset="-18"/>
            </a:endParaRPr>
          </a:p>
        </p:txBody>
      </p:sp>
      <p:sp>
        <p:nvSpPr>
          <p:cNvPr id="8" name="pole tekstowe 7"/>
          <p:cNvSpPr txBox="1"/>
          <p:nvPr/>
        </p:nvSpPr>
        <p:spPr>
          <a:xfrm>
            <a:off x="5531440" y="6545281"/>
            <a:ext cx="1088760" cy="276999"/>
          </a:xfrm>
          <a:prstGeom prst="rect">
            <a:avLst/>
          </a:prstGeom>
          <a:noFill/>
        </p:spPr>
        <p:txBody>
          <a:bodyPr wrap="none" rtlCol="0">
            <a:spAutoFit/>
          </a:bodyPr>
          <a:lstStyle/>
          <a:p>
            <a:r>
              <a:rPr lang="pl-PL" sz="1200" dirty="0">
                <a:solidFill>
                  <a:schemeClr val="bg1">
                    <a:lumMod val="50000"/>
                  </a:schemeClr>
                </a:solidFill>
                <a:latin typeface="Chocolate Caliente" panose="02000506080000020003" pitchFamily="2" charset="-18"/>
              </a:rPr>
              <a:t>LaczyNasPilka.pl</a:t>
            </a:r>
          </a:p>
        </p:txBody>
      </p:sp>
    </p:spTree>
    <p:extLst>
      <p:ext uri="{BB962C8B-B14F-4D97-AF65-F5344CB8AC3E}">
        <p14:creationId xmlns:p14="http://schemas.microsoft.com/office/powerpoint/2010/main" val="432184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99460" y="1266304"/>
            <a:ext cx="5096540" cy="5555976"/>
          </a:xfrm>
        </p:spPr>
        <p:txBody>
          <a:bodyPr>
            <a:noAutofit/>
          </a:bodyPr>
          <a:lstStyle/>
          <a:p>
            <a:pPr marL="0" indent="0" algn="ctr">
              <a:lnSpc>
                <a:spcPct val="100000"/>
              </a:lnSpc>
              <a:spcBef>
                <a:spcPts val="0"/>
              </a:spcBef>
              <a:buNone/>
            </a:pPr>
            <a:r>
              <a:rPr lang="pl-PL" sz="2500" b="1" dirty="0">
                <a:solidFill>
                  <a:schemeClr val="accent5">
                    <a:lumMod val="50000"/>
                  </a:schemeClr>
                </a:solidFill>
                <a:latin typeface="Chocolate Caliente" panose="02000506080000020003" pitchFamily="2" charset="-18"/>
              </a:rPr>
              <a:t> </a:t>
            </a:r>
          </a:p>
          <a:p>
            <a:pPr marL="0" indent="0">
              <a:lnSpc>
                <a:spcPct val="100000"/>
              </a:lnSpc>
              <a:spcBef>
                <a:spcPts val="0"/>
              </a:spcBef>
              <a:buNone/>
            </a:pPr>
            <a:r>
              <a:rPr lang="pl-PL" sz="2500" b="1" i="1" dirty="0">
                <a:solidFill>
                  <a:schemeClr val="accent5">
                    <a:lumMod val="50000"/>
                  </a:schemeClr>
                </a:solidFill>
                <a:latin typeface="Chocolate Caliente" panose="02000506080000020003" pitchFamily="2" charset="-18"/>
              </a:rPr>
              <a:t>Nienaturalne ułożenie rąk ma miejsce wtedy, gdy zawodnik </a:t>
            </a:r>
            <a:br>
              <a:rPr lang="pl-PL" sz="2500" b="1" i="1" dirty="0">
                <a:solidFill>
                  <a:schemeClr val="accent5">
                    <a:lumMod val="50000"/>
                  </a:schemeClr>
                </a:solidFill>
                <a:latin typeface="Chocolate Caliente" panose="02000506080000020003" pitchFamily="2" charset="-18"/>
              </a:rPr>
            </a:br>
            <a:r>
              <a:rPr lang="pl-PL" sz="2500" b="1" i="1" dirty="0">
                <a:solidFill>
                  <a:schemeClr val="accent5">
                    <a:lumMod val="50000"/>
                  </a:schemeClr>
                </a:solidFill>
                <a:latin typeface="Chocolate Caliente" panose="02000506080000020003" pitchFamily="2" charset="-18"/>
              </a:rPr>
              <a:t>1) </a:t>
            </a:r>
            <a:r>
              <a:rPr lang="pl-PL" sz="2500" b="1" i="1" dirty="0">
                <a:solidFill>
                  <a:srgbClr val="FF0000"/>
                </a:solidFill>
                <a:latin typeface="Chocolate Caliente" panose="02000506080000020003" pitchFamily="2" charset="-18"/>
              </a:rPr>
              <a:t>świadomie, celowo </a:t>
            </a:r>
            <a:r>
              <a:rPr lang="pl-PL" sz="2500" b="1" i="1" dirty="0">
                <a:solidFill>
                  <a:schemeClr val="accent5">
                    <a:lumMod val="50000"/>
                  </a:schemeClr>
                </a:solidFill>
                <a:latin typeface="Chocolate Caliente" panose="02000506080000020003" pitchFamily="2" charset="-18"/>
              </a:rPr>
              <a:t>używa ich by </a:t>
            </a:r>
            <a:r>
              <a:rPr lang="pl-PL" sz="2500" b="1" i="1" dirty="0">
                <a:solidFill>
                  <a:srgbClr val="FF0000"/>
                </a:solidFill>
                <a:latin typeface="Chocolate Caliente" panose="02000506080000020003" pitchFamily="2" charset="-18"/>
              </a:rPr>
              <a:t>powiększyć obrys </a:t>
            </a:r>
            <a:r>
              <a:rPr lang="pl-PL" sz="2500" b="1" i="1" dirty="0">
                <a:solidFill>
                  <a:schemeClr val="accent5">
                    <a:lumMod val="50000"/>
                  </a:schemeClr>
                </a:solidFill>
                <a:latin typeface="Chocolate Caliente" panose="02000506080000020003" pitchFamily="2" charset="-18"/>
              </a:rPr>
              <a:t>ciała (zwiększa przez to szansę zatrzymania, zablokowania piłki), </a:t>
            </a:r>
            <a:br>
              <a:rPr lang="pl-PL" sz="2500" b="1" i="1" dirty="0">
                <a:solidFill>
                  <a:schemeClr val="accent5">
                    <a:lumMod val="50000"/>
                  </a:schemeClr>
                </a:solidFill>
                <a:latin typeface="Chocolate Caliente" panose="02000506080000020003" pitchFamily="2" charset="-18"/>
              </a:rPr>
            </a:br>
            <a:r>
              <a:rPr lang="pl-PL" sz="2500" b="1" i="1" dirty="0">
                <a:solidFill>
                  <a:schemeClr val="accent5">
                    <a:lumMod val="50000"/>
                  </a:schemeClr>
                </a:solidFill>
                <a:latin typeface="Chocolate Caliente" panose="02000506080000020003" pitchFamily="2" charset="-18"/>
              </a:rPr>
              <a:t>2) ruch rąk </a:t>
            </a:r>
            <a:r>
              <a:rPr lang="pl-PL" sz="2500" b="1" i="1" dirty="0">
                <a:solidFill>
                  <a:srgbClr val="FF0000"/>
                </a:solidFill>
                <a:latin typeface="Chocolate Caliente" panose="02000506080000020003" pitchFamily="2" charset="-18"/>
              </a:rPr>
              <a:t>nie jest połączony z naturalnym ruchem </a:t>
            </a:r>
            <a:r>
              <a:rPr lang="pl-PL" sz="2500" b="1" i="1" dirty="0">
                <a:solidFill>
                  <a:schemeClr val="accent5">
                    <a:lumMod val="50000"/>
                  </a:schemeClr>
                </a:solidFill>
                <a:latin typeface="Chocolate Caliente" panose="02000506080000020003" pitchFamily="2" charset="-18"/>
              </a:rPr>
              <a:t>całego ciała (ręce poruszane w czasie biegu, walki o piłkę, wyskoku), </a:t>
            </a:r>
          </a:p>
          <a:p>
            <a:pPr marL="0" indent="0">
              <a:lnSpc>
                <a:spcPct val="100000"/>
              </a:lnSpc>
              <a:spcBef>
                <a:spcPts val="0"/>
              </a:spcBef>
              <a:buNone/>
            </a:pPr>
            <a:r>
              <a:rPr lang="pl-PL" sz="2500" b="1" i="1" dirty="0">
                <a:solidFill>
                  <a:schemeClr val="accent5">
                    <a:lumMod val="50000"/>
                  </a:schemeClr>
                </a:solidFill>
                <a:latin typeface="Chocolate Caliente" panose="02000506080000020003" pitchFamily="2" charset="-18"/>
              </a:rPr>
              <a:t>3) </a:t>
            </a:r>
            <a:r>
              <a:rPr lang="pl-PL" sz="2500" b="1" i="1" dirty="0">
                <a:solidFill>
                  <a:srgbClr val="FF0000"/>
                </a:solidFill>
                <a:latin typeface="Chocolate Caliente" panose="02000506080000020003" pitchFamily="2" charset="-18"/>
              </a:rPr>
              <a:t>są nienaturalnym zachowaniem </a:t>
            </a:r>
            <a:r>
              <a:rPr lang="pl-PL" sz="2500" b="1" i="1" dirty="0">
                <a:solidFill>
                  <a:schemeClr val="accent5">
                    <a:lumMod val="50000"/>
                  </a:schemeClr>
                </a:solidFill>
                <a:latin typeface="Chocolate Caliente" panose="02000506080000020003" pitchFamily="2" charset="-18"/>
              </a:rPr>
              <a:t>(np. ręce wysoko uniesione nad głową, szeroko rozłożone)</a:t>
            </a:r>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464" y="217270"/>
            <a:ext cx="960021" cy="1448044"/>
          </a:xfrm>
          <a:prstGeom prst="rect">
            <a:avLst/>
          </a:prstGeom>
        </p:spPr>
      </p:pic>
      <p:sp>
        <p:nvSpPr>
          <p:cNvPr id="5" name="Titel 6"/>
          <p:cNvSpPr txBox="1">
            <a:spLocks/>
          </p:cNvSpPr>
          <p:nvPr/>
        </p:nvSpPr>
        <p:spPr>
          <a:xfrm>
            <a:off x="1531125" y="261590"/>
            <a:ext cx="9089390" cy="935484"/>
          </a:xfrm>
          <a:prstGeom prst="rect">
            <a:avLst/>
          </a:prstGeom>
        </p:spPr>
        <p:txBody>
          <a:bodyPr vert="horz" lIns="104306" tIns="52153" rIns="104306" bIns="52153" rtlCol="0" anchor="ctr">
            <a:normAutofit/>
          </a:bodyPr>
          <a:lstStyle>
            <a:lvl1pPr algn="l" defTabSz="1043056" rtl="0" eaLnBrk="1" latinLnBrk="0" hangingPunct="1">
              <a:spcBef>
                <a:spcPct val="0"/>
              </a:spcBef>
              <a:buNone/>
              <a:defRPr sz="3200" b="1" kern="1200">
                <a:solidFill>
                  <a:schemeClr val="tx1"/>
                </a:solidFill>
                <a:latin typeface="+mj-lt"/>
                <a:ea typeface="+mj-ea"/>
                <a:cs typeface="+mj-cs"/>
              </a:defRPr>
            </a:lvl1pPr>
          </a:lstStyle>
          <a:p>
            <a:pPr algn="ctr"/>
            <a:r>
              <a:rPr lang="pl-PL" dirty="0">
                <a:solidFill>
                  <a:schemeClr val="bg2">
                    <a:lumMod val="25000"/>
                  </a:schemeClr>
                </a:solidFill>
                <a:latin typeface="PZPN_2015" panose="02000803000000000000" pitchFamily="50" charset="-18"/>
                <a:cs typeface="Arial" pitchFamily="34" charset="0"/>
              </a:rPr>
              <a:t>RĘKA W FUTSALU</a:t>
            </a:r>
            <a:endParaRPr lang="de-DE" dirty="0">
              <a:solidFill>
                <a:schemeClr val="bg2">
                  <a:lumMod val="25000"/>
                </a:schemeClr>
              </a:solidFill>
              <a:latin typeface="PZPN_2015" pitchFamily="50" charset="-18"/>
            </a:endParaRPr>
          </a:p>
        </p:txBody>
      </p:sp>
      <p:sp>
        <p:nvSpPr>
          <p:cNvPr id="8" name="pole tekstowe 7"/>
          <p:cNvSpPr txBox="1"/>
          <p:nvPr/>
        </p:nvSpPr>
        <p:spPr>
          <a:xfrm>
            <a:off x="5531440" y="6545281"/>
            <a:ext cx="1088760" cy="276999"/>
          </a:xfrm>
          <a:prstGeom prst="rect">
            <a:avLst/>
          </a:prstGeom>
          <a:noFill/>
        </p:spPr>
        <p:txBody>
          <a:bodyPr wrap="none" rtlCol="0">
            <a:spAutoFit/>
          </a:bodyPr>
          <a:lstStyle/>
          <a:p>
            <a:r>
              <a:rPr lang="pl-PL" sz="1200" dirty="0">
                <a:solidFill>
                  <a:schemeClr val="bg1">
                    <a:lumMod val="50000"/>
                  </a:schemeClr>
                </a:solidFill>
                <a:latin typeface="Chocolate Caliente" panose="02000506080000020003" pitchFamily="2" charset="-18"/>
              </a:rPr>
              <a:t>LaczyNasPilka.pl</a:t>
            </a:r>
          </a:p>
        </p:txBody>
      </p:sp>
      <p:pic>
        <p:nvPicPr>
          <p:cNvPr id="7" name="Obraz 6" descr="Obraz zawierający podłoże, sport, zawody lekkoatletyczne, granie&#10;&#10;Opis wygenerowany przy bardzo wysokim poziomie pewności">
            <a:extLst>
              <a:ext uri="{FF2B5EF4-FFF2-40B4-BE49-F238E27FC236}">
                <a16:creationId xmlns:a16="http://schemas.microsoft.com/office/drawing/2014/main" id="{F04464A9-070E-47EB-9A64-6D5C670B08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1043" y="1550504"/>
            <a:ext cx="5549695" cy="4770782"/>
          </a:xfrm>
          <a:prstGeom prst="rect">
            <a:avLst/>
          </a:prstGeom>
        </p:spPr>
      </p:pic>
    </p:spTree>
    <p:extLst>
      <p:ext uri="{BB962C8B-B14F-4D97-AF65-F5344CB8AC3E}">
        <p14:creationId xmlns:p14="http://schemas.microsoft.com/office/powerpoint/2010/main" val="550315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45209" y="1522584"/>
            <a:ext cx="4667033" cy="5260876"/>
          </a:xfrm>
        </p:spPr>
        <p:txBody>
          <a:bodyPr>
            <a:normAutofit lnSpcReduction="10000"/>
          </a:bodyPr>
          <a:lstStyle/>
          <a:p>
            <a:pPr marL="0" indent="0" algn="ctr">
              <a:lnSpc>
                <a:spcPct val="100000"/>
              </a:lnSpc>
              <a:spcBef>
                <a:spcPts val="0"/>
              </a:spcBef>
              <a:buNone/>
            </a:pPr>
            <a:r>
              <a:rPr lang="pl-PL" sz="2400" b="1" dirty="0">
                <a:solidFill>
                  <a:schemeClr val="accent5">
                    <a:lumMod val="50000"/>
                  </a:schemeClr>
                </a:solidFill>
                <a:latin typeface="Chocolate Caliente" panose="02000506080000020003" pitchFamily="2" charset="-18"/>
              </a:rPr>
              <a:t>Wskazany przypadek to sytuacja, w której sędzia może uznać ułożenie rąk zawodnika za naturalne. </a:t>
            </a:r>
            <a:br>
              <a:rPr lang="pl-PL" sz="2400" b="1" dirty="0">
                <a:solidFill>
                  <a:schemeClr val="accent5">
                    <a:lumMod val="50000"/>
                  </a:schemeClr>
                </a:solidFill>
                <a:latin typeface="Chocolate Caliente" panose="02000506080000020003" pitchFamily="2" charset="-18"/>
              </a:rPr>
            </a:br>
            <a:r>
              <a:rPr lang="pl-PL" sz="2400" b="1" dirty="0">
                <a:solidFill>
                  <a:schemeClr val="accent5">
                    <a:lumMod val="50000"/>
                  </a:schemeClr>
                </a:solidFill>
                <a:highlight>
                  <a:srgbClr val="00FF00"/>
                </a:highlight>
                <a:latin typeface="Chocolate Caliente" panose="02000506080000020003" pitchFamily="2" charset="-18"/>
              </a:rPr>
              <a:t>Jeżeli zawodnik wykonuje ekwilibrystyczny atak na piłkę w celu jej przejęcia, opanowania, wybicia sędzia może uznać kontakt za niecelowy i nieświadomy. </a:t>
            </a:r>
            <a:br>
              <a:rPr lang="pl-PL" sz="2400" b="1" dirty="0">
                <a:solidFill>
                  <a:schemeClr val="accent5">
                    <a:lumMod val="50000"/>
                  </a:schemeClr>
                </a:solidFill>
                <a:highlight>
                  <a:srgbClr val="00FF00"/>
                </a:highlight>
                <a:latin typeface="Chocolate Caliente" panose="02000506080000020003" pitchFamily="2" charset="-18"/>
              </a:rPr>
            </a:br>
            <a:r>
              <a:rPr lang="pl-PL" sz="2400" b="1" dirty="0">
                <a:solidFill>
                  <a:schemeClr val="accent5">
                    <a:lumMod val="50000"/>
                  </a:schemeClr>
                </a:solidFill>
                <a:highlight>
                  <a:srgbClr val="FFFF00"/>
                </a:highlight>
                <a:latin typeface="Chocolate Caliente" panose="02000506080000020003" pitchFamily="2" charset="-18"/>
              </a:rPr>
              <a:t>Jeżeli wślizg ten ma na celu zablokowanie strzału (podania) powiększony obrys ciała (o ręce) sędzia może uznać za celowy, świadomy zamiar zawodnika dążącego do przecięcia piłki na to, że zagra on piłkę ręką.</a:t>
            </a:r>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995" y="74540"/>
            <a:ext cx="960021" cy="1448044"/>
          </a:xfrm>
          <a:prstGeom prst="rect">
            <a:avLst/>
          </a:prstGeom>
        </p:spPr>
      </p:pic>
      <p:sp>
        <p:nvSpPr>
          <p:cNvPr id="5" name="Titel 6"/>
          <p:cNvSpPr txBox="1">
            <a:spLocks/>
          </p:cNvSpPr>
          <p:nvPr/>
        </p:nvSpPr>
        <p:spPr>
          <a:xfrm>
            <a:off x="1531125" y="261590"/>
            <a:ext cx="9089390" cy="935484"/>
          </a:xfrm>
          <a:prstGeom prst="rect">
            <a:avLst/>
          </a:prstGeom>
        </p:spPr>
        <p:txBody>
          <a:bodyPr vert="horz" lIns="104306" tIns="52153" rIns="104306" bIns="52153" rtlCol="0" anchor="ctr">
            <a:normAutofit/>
          </a:bodyPr>
          <a:lstStyle>
            <a:lvl1pPr algn="l" defTabSz="1043056" rtl="0" eaLnBrk="1" latinLnBrk="0" hangingPunct="1">
              <a:spcBef>
                <a:spcPct val="0"/>
              </a:spcBef>
              <a:buNone/>
              <a:defRPr sz="3200" b="1" kern="1200">
                <a:solidFill>
                  <a:schemeClr val="tx1"/>
                </a:solidFill>
                <a:latin typeface="+mj-lt"/>
                <a:ea typeface="+mj-ea"/>
                <a:cs typeface="+mj-cs"/>
              </a:defRPr>
            </a:lvl1pPr>
          </a:lstStyle>
          <a:p>
            <a:pPr algn="ctr"/>
            <a:r>
              <a:rPr lang="pl-PL" dirty="0">
                <a:solidFill>
                  <a:schemeClr val="bg2">
                    <a:lumMod val="25000"/>
                  </a:schemeClr>
                </a:solidFill>
                <a:latin typeface="PZPN_2015" panose="02000803000000000000" pitchFamily="50" charset="-18"/>
                <a:cs typeface="Arial" pitchFamily="34" charset="0"/>
              </a:rPr>
              <a:t>RĘKA W FUTSALU</a:t>
            </a:r>
            <a:endParaRPr lang="de-DE" dirty="0">
              <a:solidFill>
                <a:schemeClr val="bg2">
                  <a:lumMod val="25000"/>
                </a:schemeClr>
              </a:solidFill>
              <a:latin typeface="PZPN_2015" pitchFamily="50" charset="-18"/>
            </a:endParaRPr>
          </a:p>
        </p:txBody>
      </p:sp>
      <p:sp>
        <p:nvSpPr>
          <p:cNvPr id="8" name="pole tekstowe 7"/>
          <p:cNvSpPr txBox="1"/>
          <p:nvPr/>
        </p:nvSpPr>
        <p:spPr>
          <a:xfrm>
            <a:off x="5531440" y="6545281"/>
            <a:ext cx="1088760" cy="276999"/>
          </a:xfrm>
          <a:prstGeom prst="rect">
            <a:avLst/>
          </a:prstGeom>
          <a:noFill/>
        </p:spPr>
        <p:txBody>
          <a:bodyPr wrap="none" rtlCol="0">
            <a:spAutoFit/>
          </a:bodyPr>
          <a:lstStyle/>
          <a:p>
            <a:r>
              <a:rPr lang="pl-PL" sz="1200" dirty="0">
                <a:solidFill>
                  <a:schemeClr val="bg1">
                    <a:lumMod val="50000"/>
                  </a:schemeClr>
                </a:solidFill>
                <a:latin typeface="Chocolate Caliente" panose="02000506080000020003" pitchFamily="2" charset="-18"/>
              </a:rPr>
              <a:t>LaczyNasPilka.pl</a:t>
            </a:r>
          </a:p>
        </p:txBody>
      </p:sp>
      <p:pic>
        <p:nvPicPr>
          <p:cNvPr id="6" name="Obraz 5" descr="Obraz zawierający podłoże, sport, osoba, zawody lekkoatletyczne&#10;&#10;Opis wygenerowany przy bardzo wysokim poziomie pewności">
            <a:extLst>
              <a:ext uri="{FF2B5EF4-FFF2-40B4-BE49-F238E27FC236}">
                <a16:creationId xmlns:a16="http://schemas.microsoft.com/office/drawing/2014/main" id="{CC52DA8B-F846-4A55-9D3A-2B239AC68E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2242" y="1397085"/>
            <a:ext cx="7034549" cy="4693363"/>
          </a:xfrm>
          <a:prstGeom prst="rect">
            <a:avLst/>
          </a:prstGeom>
        </p:spPr>
      </p:pic>
    </p:spTree>
    <p:extLst>
      <p:ext uri="{BB962C8B-B14F-4D97-AF65-F5344CB8AC3E}">
        <p14:creationId xmlns:p14="http://schemas.microsoft.com/office/powerpoint/2010/main" val="1745580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329662" y="1451906"/>
            <a:ext cx="10581076" cy="1132267"/>
          </a:xfrm>
        </p:spPr>
        <p:txBody>
          <a:bodyPr>
            <a:noAutofit/>
          </a:bodyPr>
          <a:lstStyle/>
          <a:p>
            <a:pPr marL="0" indent="0" algn="ctr">
              <a:lnSpc>
                <a:spcPct val="100000"/>
              </a:lnSpc>
              <a:spcBef>
                <a:spcPts val="0"/>
              </a:spcBef>
              <a:buNone/>
            </a:pPr>
            <a:r>
              <a:rPr lang="pl-PL" sz="2500" b="1" dirty="0">
                <a:solidFill>
                  <a:schemeClr val="accent5">
                    <a:lumMod val="50000"/>
                  </a:schemeClr>
                </a:solidFill>
                <a:latin typeface="Chocolate Caliente" panose="02000506080000020003" pitchFamily="2" charset="-18"/>
              </a:rPr>
              <a:t> </a:t>
            </a:r>
            <a:r>
              <a:rPr lang="pl-PL" sz="3600" b="1" i="1" dirty="0">
                <a:solidFill>
                  <a:srgbClr val="FF0000"/>
                </a:solidFill>
                <a:latin typeface="Chocolate Caliente" panose="02000506080000020003" pitchFamily="2" charset="-18"/>
              </a:rPr>
              <a:t>Czy to jest naturalne ułożenie rąk? </a:t>
            </a:r>
          </a:p>
          <a:p>
            <a:pPr marL="0" indent="0" algn="ctr">
              <a:lnSpc>
                <a:spcPct val="100000"/>
              </a:lnSpc>
              <a:spcBef>
                <a:spcPts val="0"/>
              </a:spcBef>
              <a:buNone/>
            </a:pPr>
            <a:r>
              <a:rPr lang="pl-PL" sz="3600" b="1" i="1" dirty="0">
                <a:solidFill>
                  <a:srgbClr val="FF0000"/>
                </a:solidFill>
                <a:latin typeface="Chocolate Caliente" panose="02000506080000020003" pitchFamily="2" charset="-18"/>
              </a:rPr>
              <a:t>Jak powinno tu wyglądać naturalne ułożenie rąk?</a:t>
            </a:r>
            <a:r>
              <a:rPr lang="pl-PL" sz="2500" b="1" i="1" dirty="0">
                <a:solidFill>
                  <a:schemeClr val="accent5">
                    <a:lumMod val="50000"/>
                  </a:schemeClr>
                </a:solidFill>
                <a:latin typeface="Chocolate Caliente" panose="02000506080000020003" pitchFamily="2" charset="-18"/>
              </a:rPr>
              <a:t>	</a:t>
            </a:r>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464" y="217270"/>
            <a:ext cx="960021" cy="1448044"/>
          </a:xfrm>
          <a:prstGeom prst="rect">
            <a:avLst/>
          </a:prstGeom>
        </p:spPr>
      </p:pic>
      <p:sp>
        <p:nvSpPr>
          <p:cNvPr id="5" name="Titel 6"/>
          <p:cNvSpPr txBox="1">
            <a:spLocks/>
          </p:cNvSpPr>
          <p:nvPr/>
        </p:nvSpPr>
        <p:spPr>
          <a:xfrm>
            <a:off x="1531125" y="261590"/>
            <a:ext cx="9089390" cy="935484"/>
          </a:xfrm>
          <a:prstGeom prst="rect">
            <a:avLst/>
          </a:prstGeom>
        </p:spPr>
        <p:txBody>
          <a:bodyPr vert="horz" lIns="104306" tIns="52153" rIns="104306" bIns="52153" rtlCol="0" anchor="ctr">
            <a:normAutofit/>
          </a:bodyPr>
          <a:lstStyle>
            <a:lvl1pPr algn="l" defTabSz="1043056" rtl="0" eaLnBrk="1" latinLnBrk="0" hangingPunct="1">
              <a:spcBef>
                <a:spcPct val="0"/>
              </a:spcBef>
              <a:buNone/>
              <a:defRPr sz="3200" b="1" kern="1200">
                <a:solidFill>
                  <a:schemeClr val="tx1"/>
                </a:solidFill>
                <a:latin typeface="+mj-lt"/>
                <a:ea typeface="+mj-ea"/>
                <a:cs typeface="+mj-cs"/>
              </a:defRPr>
            </a:lvl1pPr>
          </a:lstStyle>
          <a:p>
            <a:pPr algn="ctr"/>
            <a:r>
              <a:rPr lang="pl-PL" dirty="0">
                <a:solidFill>
                  <a:schemeClr val="bg2">
                    <a:lumMod val="25000"/>
                  </a:schemeClr>
                </a:solidFill>
                <a:latin typeface="PZPN_2015" panose="02000803000000000000" pitchFamily="50" charset="-18"/>
                <a:cs typeface="Arial" pitchFamily="34" charset="0"/>
              </a:rPr>
              <a:t>RĘKA W FUTSALU</a:t>
            </a:r>
            <a:endParaRPr lang="de-DE" dirty="0">
              <a:solidFill>
                <a:schemeClr val="bg2">
                  <a:lumMod val="25000"/>
                </a:schemeClr>
              </a:solidFill>
              <a:latin typeface="PZPN_2015" pitchFamily="50" charset="-18"/>
            </a:endParaRPr>
          </a:p>
        </p:txBody>
      </p:sp>
      <p:sp>
        <p:nvSpPr>
          <p:cNvPr id="8" name="pole tekstowe 7"/>
          <p:cNvSpPr txBox="1"/>
          <p:nvPr/>
        </p:nvSpPr>
        <p:spPr>
          <a:xfrm>
            <a:off x="5531440" y="6545281"/>
            <a:ext cx="1088760" cy="276999"/>
          </a:xfrm>
          <a:prstGeom prst="rect">
            <a:avLst/>
          </a:prstGeom>
          <a:noFill/>
        </p:spPr>
        <p:txBody>
          <a:bodyPr wrap="none" rtlCol="0">
            <a:spAutoFit/>
          </a:bodyPr>
          <a:lstStyle/>
          <a:p>
            <a:r>
              <a:rPr lang="pl-PL" sz="1200" dirty="0">
                <a:solidFill>
                  <a:schemeClr val="bg1">
                    <a:lumMod val="50000"/>
                  </a:schemeClr>
                </a:solidFill>
                <a:latin typeface="Chocolate Caliente" panose="02000506080000020003" pitchFamily="2" charset="-18"/>
              </a:rPr>
              <a:t>LaczyNasPilka.pl</a:t>
            </a:r>
          </a:p>
        </p:txBody>
      </p:sp>
      <p:pic>
        <p:nvPicPr>
          <p:cNvPr id="11" name="Obraz 10" descr="Obraz zawierający osoba, piłka, wewnątrz, podłoże&#10;&#10;Opis wygenerowany przy bardzo wysokim poziomie pewności">
            <a:extLst>
              <a:ext uri="{FF2B5EF4-FFF2-40B4-BE49-F238E27FC236}">
                <a16:creationId xmlns:a16="http://schemas.microsoft.com/office/drawing/2014/main" id="{3225F56B-C779-4254-9982-9E1A6BEA47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4155" y="2619459"/>
            <a:ext cx="4444261" cy="3819590"/>
          </a:xfrm>
          <a:prstGeom prst="rect">
            <a:avLst/>
          </a:prstGeom>
        </p:spPr>
      </p:pic>
      <p:sp>
        <p:nvSpPr>
          <p:cNvPr id="9" name="Symbol zastępczy zawartości 2">
            <a:extLst>
              <a:ext uri="{FF2B5EF4-FFF2-40B4-BE49-F238E27FC236}">
                <a16:creationId xmlns:a16="http://schemas.microsoft.com/office/drawing/2014/main" id="{516E18E9-3C58-456D-B1CA-72E73EB87B97}"/>
              </a:ext>
            </a:extLst>
          </p:cNvPr>
          <p:cNvSpPr txBox="1">
            <a:spLocks/>
          </p:cNvSpPr>
          <p:nvPr/>
        </p:nvSpPr>
        <p:spPr>
          <a:xfrm>
            <a:off x="698102" y="2839005"/>
            <a:ext cx="6285794" cy="37062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pl-PL" sz="2500" b="1" i="1" dirty="0">
                <a:solidFill>
                  <a:schemeClr val="accent5">
                    <a:lumMod val="50000"/>
                  </a:schemeClr>
                </a:solidFill>
                <a:latin typeface="Chocolate Caliente" panose="02000506080000020003" pitchFamily="2" charset="-18"/>
              </a:rPr>
              <a:t>Zawodnik unosi ręce nad głowę w obronnym geście powiększając obrys ciała. Sędzia może uznać je za ułożone naturalnie (a kontakt za niecelowy i nieświadomy) o ile uzna to ułożenie za </a:t>
            </a:r>
            <a:r>
              <a:rPr lang="pl-PL" sz="2500" b="1" i="1" dirty="0">
                <a:solidFill>
                  <a:schemeClr val="accent5">
                    <a:lumMod val="50000"/>
                  </a:schemeClr>
                </a:solidFill>
                <a:highlight>
                  <a:srgbClr val="FFFF00"/>
                </a:highlight>
                <a:latin typeface="Chocolate Caliente" panose="02000506080000020003" pitchFamily="2" charset="-18"/>
              </a:rPr>
              <a:t>odruchową reakcję obronną</a:t>
            </a:r>
            <a:r>
              <a:rPr lang="pl-PL" sz="2500" b="1" i="1" dirty="0">
                <a:solidFill>
                  <a:schemeClr val="accent5">
                    <a:lumMod val="50000"/>
                  </a:schemeClr>
                </a:solidFill>
                <a:latin typeface="Chocolate Caliente" panose="02000506080000020003" pitchFamily="2" charset="-18"/>
              </a:rPr>
              <a:t>. Zawodnik w tym przypadku niczego nie osłania (zwiększa obrys ciała), więc sędzia musi być przekonany o odruchowej reakcji obronnej</a:t>
            </a:r>
          </a:p>
        </p:txBody>
      </p:sp>
    </p:spTree>
    <p:extLst>
      <p:ext uri="{BB962C8B-B14F-4D97-AF65-F5344CB8AC3E}">
        <p14:creationId xmlns:p14="http://schemas.microsoft.com/office/powerpoint/2010/main" val="707504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351722" y="1451907"/>
            <a:ext cx="10559016" cy="1079668"/>
          </a:xfrm>
        </p:spPr>
        <p:txBody>
          <a:bodyPr>
            <a:noAutofit/>
          </a:bodyPr>
          <a:lstStyle/>
          <a:p>
            <a:pPr marL="0" indent="0" algn="ctr">
              <a:lnSpc>
                <a:spcPct val="100000"/>
              </a:lnSpc>
              <a:spcBef>
                <a:spcPts val="0"/>
              </a:spcBef>
              <a:buNone/>
            </a:pPr>
            <a:r>
              <a:rPr lang="pl-PL" sz="2500" b="1" dirty="0">
                <a:solidFill>
                  <a:schemeClr val="accent5">
                    <a:lumMod val="50000"/>
                  </a:schemeClr>
                </a:solidFill>
                <a:latin typeface="Chocolate Caliente" panose="02000506080000020003" pitchFamily="2" charset="-18"/>
              </a:rPr>
              <a:t> </a:t>
            </a:r>
            <a:r>
              <a:rPr lang="pl-PL" sz="3600" b="1" i="1" dirty="0">
                <a:solidFill>
                  <a:srgbClr val="FF0000"/>
                </a:solidFill>
                <a:latin typeface="Chocolate Caliente" panose="02000506080000020003" pitchFamily="2" charset="-18"/>
              </a:rPr>
              <a:t>Czy to jest naturalne ułożenie rąk? </a:t>
            </a:r>
          </a:p>
          <a:p>
            <a:pPr marL="0" indent="0" algn="ctr">
              <a:lnSpc>
                <a:spcPct val="100000"/>
              </a:lnSpc>
              <a:spcBef>
                <a:spcPts val="0"/>
              </a:spcBef>
              <a:buNone/>
            </a:pPr>
            <a:r>
              <a:rPr lang="pl-PL" sz="3600" b="1" i="1" dirty="0">
                <a:solidFill>
                  <a:srgbClr val="FF0000"/>
                </a:solidFill>
                <a:latin typeface="Chocolate Caliente" panose="02000506080000020003" pitchFamily="2" charset="-18"/>
              </a:rPr>
              <a:t>Jak powinno tu wyglądać naturalne ułożenie rąk?</a:t>
            </a:r>
            <a:r>
              <a:rPr lang="pl-PL" sz="2500" b="1" i="1" dirty="0">
                <a:solidFill>
                  <a:schemeClr val="accent5">
                    <a:lumMod val="50000"/>
                  </a:schemeClr>
                </a:solidFill>
                <a:latin typeface="Chocolate Caliente" panose="02000506080000020003" pitchFamily="2" charset="-18"/>
              </a:rPr>
              <a:t>	</a:t>
            </a:r>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464" y="217270"/>
            <a:ext cx="960021" cy="1448044"/>
          </a:xfrm>
          <a:prstGeom prst="rect">
            <a:avLst/>
          </a:prstGeom>
        </p:spPr>
      </p:pic>
      <p:sp>
        <p:nvSpPr>
          <p:cNvPr id="5" name="Titel 6"/>
          <p:cNvSpPr txBox="1">
            <a:spLocks/>
          </p:cNvSpPr>
          <p:nvPr/>
        </p:nvSpPr>
        <p:spPr>
          <a:xfrm>
            <a:off x="1531125" y="366846"/>
            <a:ext cx="9089390" cy="935484"/>
          </a:xfrm>
          <a:prstGeom prst="rect">
            <a:avLst/>
          </a:prstGeom>
        </p:spPr>
        <p:txBody>
          <a:bodyPr vert="horz" lIns="104306" tIns="52153" rIns="104306" bIns="52153" rtlCol="0" anchor="ctr">
            <a:normAutofit/>
          </a:bodyPr>
          <a:lstStyle>
            <a:lvl1pPr algn="l" defTabSz="1043056" rtl="0" eaLnBrk="1" latinLnBrk="0" hangingPunct="1">
              <a:spcBef>
                <a:spcPct val="0"/>
              </a:spcBef>
              <a:buNone/>
              <a:defRPr sz="3200" b="1" kern="1200">
                <a:solidFill>
                  <a:schemeClr val="tx1"/>
                </a:solidFill>
                <a:latin typeface="+mj-lt"/>
                <a:ea typeface="+mj-ea"/>
                <a:cs typeface="+mj-cs"/>
              </a:defRPr>
            </a:lvl1pPr>
          </a:lstStyle>
          <a:p>
            <a:pPr algn="ctr"/>
            <a:r>
              <a:rPr lang="pl-PL" dirty="0">
                <a:solidFill>
                  <a:schemeClr val="bg2">
                    <a:lumMod val="25000"/>
                  </a:schemeClr>
                </a:solidFill>
                <a:latin typeface="PZPN_2015" panose="02000803000000000000" pitchFamily="50" charset="-18"/>
                <a:cs typeface="Arial" pitchFamily="34" charset="0"/>
              </a:rPr>
              <a:t>RĘKA W FUTSALU</a:t>
            </a:r>
            <a:endParaRPr lang="de-DE" dirty="0">
              <a:solidFill>
                <a:schemeClr val="bg2">
                  <a:lumMod val="25000"/>
                </a:schemeClr>
              </a:solidFill>
              <a:latin typeface="PZPN_2015" pitchFamily="50" charset="-18"/>
            </a:endParaRPr>
          </a:p>
        </p:txBody>
      </p:sp>
      <p:sp>
        <p:nvSpPr>
          <p:cNvPr id="8" name="pole tekstowe 7"/>
          <p:cNvSpPr txBox="1"/>
          <p:nvPr/>
        </p:nvSpPr>
        <p:spPr>
          <a:xfrm>
            <a:off x="5531440" y="6545281"/>
            <a:ext cx="1088760" cy="276999"/>
          </a:xfrm>
          <a:prstGeom prst="rect">
            <a:avLst/>
          </a:prstGeom>
          <a:noFill/>
        </p:spPr>
        <p:txBody>
          <a:bodyPr wrap="none" rtlCol="0">
            <a:spAutoFit/>
          </a:bodyPr>
          <a:lstStyle/>
          <a:p>
            <a:r>
              <a:rPr lang="pl-PL" sz="1200" dirty="0">
                <a:solidFill>
                  <a:schemeClr val="bg1">
                    <a:lumMod val="50000"/>
                  </a:schemeClr>
                </a:solidFill>
                <a:latin typeface="Chocolate Caliente" panose="02000506080000020003" pitchFamily="2" charset="-18"/>
              </a:rPr>
              <a:t>LaczyNasPilka.pl</a:t>
            </a:r>
          </a:p>
        </p:txBody>
      </p:sp>
      <p:pic>
        <p:nvPicPr>
          <p:cNvPr id="7" name="Obraz 6" descr="Obraz zawierający osoba, sport, zawody lekkoatletyczne, droga&#10;&#10;Opis wygenerowany przy bardzo wysokim poziomie pewności">
            <a:extLst>
              <a:ext uri="{FF2B5EF4-FFF2-40B4-BE49-F238E27FC236}">
                <a16:creationId xmlns:a16="http://schemas.microsoft.com/office/drawing/2014/main" id="{CC8DFFFA-EA45-4716-A8A2-0B120EE90B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658" y="2682681"/>
            <a:ext cx="6246542" cy="3756368"/>
          </a:xfrm>
          <a:prstGeom prst="rect">
            <a:avLst/>
          </a:prstGeom>
        </p:spPr>
      </p:pic>
      <p:sp>
        <p:nvSpPr>
          <p:cNvPr id="10" name="Symbol zastępczy zawartości 2">
            <a:extLst>
              <a:ext uri="{FF2B5EF4-FFF2-40B4-BE49-F238E27FC236}">
                <a16:creationId xmlns:a16="http://schemas.microsoft.com/office/drawing/2014/main" id="{2DC7DABE-3BC9-4E69-95CD-3D9142F236F9}"/>
              </a:ext>
            </a:extLst>
          </p:cNvPr>
          <p:cNvSpPr txBox="1">
            <a:spLocks/>
          </p:cNvSpPr>
          <p:nvPr/>
        </p:nvSpPr>
        <p:spPr>
          <a:xfrm>
            <a:off x="7202557" y="2615301"/>
            <a:ext cx="4518992" cy="42426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pl-PL" sz="2000" b="1" i="1" dirty="0">
                <a:latin typeface="Chocolate Caliente" panose="02000506080000020003" pitchFamily="2" charset="-18"/>
              </a:rPr>
              <a:t>Ręce są wyciągnięte przed siebie w obronnym geście przed zagrożeniem jakim jest wysoko uniesiona noga zawodnika w białej koszulce. Gdyby doszło do kontaktu to sędzia może uznać je za naturalnie ułożone, o ile jest pewien, że zawodnik układając ręce miał na celu ochronę przed potencjalną kontuzją. </a:t>
            </a:r>
          </a:p>
          <a:p>
            <a:pPr marL="0" indent="0" algn="just">
              <a:lnSpc>
                <a:spcPct val="100000"/>
              </a:lnSpc>
              <a:spcBef>
                <a:spcPts val="0"/>
              </a:spcBef>
              <a:buFont typeface="Arial" panose="020B0604020202020204" pitchFamily="34" charset="0"/>
              <a:buNone/>
            </a:pPr>
            <a:r>
              <a:rPr lang="pl-PL" sz="2000" b="1" i="1" dirty="0">
                <a:latin typeface="Chocolate Caliente" panose="02000506080000020003" pitchFamily="2" charset="-18"/>
              </a:rPr>
              <a:t>Gdyby ręce przemieściłyby się niżej (miejsce, gdzie jest piłka) w celu ochrony podbrzusza ręce również byłyby ułożone naturalnie (ochrona wrażliwego miejsca).</a:t>
            </a:r>
          </a:p>
        </p:txBody>
      </p:sp>
    </p:spTree>
    <p:extLst>
      <p:ext uri="{BB962C8B-B14F-4D97-AF65-F5344CB8AC3E}">
        <p14:creationId xmlns:p14="http://schemas.microsoft.com/office/powerpoint/2010/main" val="4183591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329662" y="1451906"/>
            <a:ext cx="10581076" cy="1132267"/>
          </a:xfrm>
        </p:spPr>
        <p:txBody>
          <a:bodyPr>
            <a:noAutofit/>
          </a:bodyPr>
          <a:lstStyle/>
          <a:p>
            <a:pPr marL="0" indent="0" algn="ctr">
              <a:lnSpc>
                <a:spcPct val="100000"/>
              </a:lnSpc>
              <a:spcBef>
                <a:spcPts val="0"/>
              </a:spcBef>
              <a:buNone/>
            </a:pPr>
            <a:r>
              <a:rPr lang="pl-PL" sz="2500" b="1" dirty="0">
                <a:solidFill>
                  <a:schemeClr val="accent5">
                    <a:lumMod val="50000"/>
                  </a:schemeClr>
                </a:solidFill>
                <a:latin typeface="Chocolate Caliente" panose="02000506080000020003" pitchFamily="2" charset="-18"/>
              </a:rPr>
              <a:t> </a:t>
            </a:r>
            <a:r>
              <a:rPr lang="pl-PL" sz="3600" b="1" i="1" dirty="0">
                <a:solidFill>
                  <a:srgbClr val="FF0000"/>
                </a:solidFill>
                <a:latin typeface="Chocolate Caliente" panose="02000506080000020003" pitchFamily="2" charset="-18"/>
              </a:rPr>
              <a:t>Czy to jest naturalne ułożenie rąk? </a:t>
            </a:r>
          </a:p>
          <a:p>
            <a:pPr marL="0" indent="0" algn="ctr">
              <a:lnSpc>
                <a:spcPct val="100000"/>
              </a:lnSpc>
              <a:spcBef>
                <a:spcPts val="0"/>
              </a:spcBef>
              <a:buNone/>
            </a:pPr>
            <a:r>
              <a:rPr lang="pl-PL" sz="3600" b="1" i="1" dirty="0">
                <a:solidFill>
                  <a:srgbClr val="FF0000"/>
                </a:solidFill>
                <a:latin typeface="Chocolate Caliente" panose="02000506080000020003" pitchFamily="2" charset="-18"/>
              </a:rPr>
              <a:t>Jak powinno tu wyglądać naturalne ułożenie rąk?</a:t>
            </a:r>
            <a:r>
              <a:rPr lang="pl-PL" sz="2500" b="1" i="1" dirty="0">
                <a:solidFill>
                  <a:schemeClr val="accent5">
                    <a:lumMod val="50000"/>
                  </a:schemeClr>
                </a:solidFill>
                <a:latin typeface="Chocolate Caliente" panose="02000506080000020003" pitchFamily="2" charset="-18"/>
              </a:rPr>
              <a:t>	</a:t>
            </a:r>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464" y="217270"/>
            <a:ext cx="960021" cy="1448044"/>
          </a:xfrm>
          <a:prstGeom prst="rect">
            <a:avLst/>
          </a:prstGeom>
        </p:spPr>
      </p:pic>
      <p:sp>
        <p:nvSpPr>
          <p:cNvPr id="5" name="Titel 6"/>
          <p:cNvSpPr txBox="1">
            <a:spLocks/>
          </p:cNvSpPr>
          <p:nvPr/>
        </p:nvSpPr>
        <p:spPr>
          <a:xfrm>
            <a:off x="1531125" y="261590"/>
            <a:ext cx="9089390" cy="935484"/>
          </a:xfrm>
          <a:prstGeom prst="rect">
            <a:avLst/>
          </a:prstGeom>
        </p:spPr>
        <p:txBody>
          <a:bodyPr vert="horz" lIns="104306" tIns="52153" rIns="104306" bIns="52153" rtlCol="0" anchor="ctr">
            <a:normAutofit/>
          </a:bodyPr>
          <a:lstStyle>
            <a:lvl1pPr algn="l" defTabSz="1043056" rtl="0" eaLnBrk="1" latinLnBrk="0" hangingPunct="1">
              <a:spcBef>
                <a:spcPct val="0"/>
              </a:spcBef>
              <a:buNone/>
              <a:defRPr sz="3200" b="1" kern="1200">
                <a:solidFill>
                  <a:schemeClr val="tx1"/>
                </a:solidFill>
                <a:latin typeface="+mj-lt"/>
                <a:ea typeface="+mj-ea"/>
                <a:cs typeface="+mj-cs"/>
              </a:defRPr>
            </a:lvl1pPr>
          </a:lstStyle>
          <a:p>
            <a:pPr algn="ctr"/>
            <a:r>
              <a:rPr lang="pl-PL" dirty="0">
                <a:solidFill>
                  <a:schemeClr val="bg2">
                    <a:lumMod val="25000"/>
                  </a:schemeClr>
                </a:solidFill>
                <a:latin typeface="PZPN_2015" panose="02000803000000000000" pitchFamily="50" charset="-18"/>
                <a:cs typeface="Arial" pitchFamily="34" charset="0"/>
              </a:rPr>
              <a:t>RĘKA W FUTSALU</a:t>
            </a:r>
            <a:endParaRPr lang="de-DE" dirty="0">
              <a:solidFill>
                <a:schemeClr val="bg2">
                  <a:lumMod val="25000"/>
                </a:schemeClr>
              </a:solidFill>
              <a:latin typeface="PZPN_2015" pitchFamily="50" charset="-18"/>
            </a:endParaRPr>
          </a:p>
        </p:txBody>
      </p:sp>
      <p:sp>
        <p:nvSpPr>
          <p:cNvPr id="8" name="pole tekstowe 7"/>
          <p:cNvSpPr txBox="1"/>
          <p:nvPr/>
        </p:nvSpPr>
        <p:spPr>
          <a:xfrm>
            <a:off x="5531440" y="6545281"/>
            <a:ext cx="1088760" cy="276999"/>
          </a:xfrm>
          <a:prstGeom prst="rect">
            <a:avLst/>
          </a:prstGeom>
          <a:noFill/>
        </p:spPr>
        <p:txBody>
          <a:bodyPr wrap="none" rtlCol="0">
            <a:spAutoFit/>
          </a:bodyPr>
          <a:lstStyle/>
          <a:p>
            <a:r>
              <a:rPr lang="pl-PL" sz="1200" dirty="0">
                <a:solidFill>
                  <a:schemeClr val="bg1">
                    <a:lumMod val="50000"/>
                  </a:schemeClr>
                </a:solidFill>
                <a:latin typeface="Chocolate Caliente" panose="02000506080000020003" pitchFamily="2" charset="-18"/>
              </a:rPr>
              <a:t>LaczyNasPilka.pl</a:t>
            </a:r>
          </a:p>
        </p:txBody>
      </p:sp>
      <p:pic>
        <p:nvPicPr>
          <p:cNvPr id="9" name="Obraz 8">
            <a:extLst>
              <a:ext uri="{FF2B5EF4-FFF2-40B4-BE49-F238E27FC236}">
                <a16:creationId xmlns:a16="http://schemas.microsoft.com/office/drawing/2014/main" id="{150C0459-4794-423D-937C-0436D5F178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463" y="2619459"/>
            <a:ext cx="5796789" cy="3819590"/>
          </a:xfrm>
          <a:prstGeom prst="rect">
            <a:avLst/>
          </a:prstGeom>
        </p:spPr>
      </p:pic>
      <p:sp>
        <p:nvSpPr>
          <p:cNvPr id="10" name="Symbol zastępczy zawartości 2">
            <a:extLst>
              <a:ext uri="{FF2B5EF4-FFF2-40B4-BE49-F238E27FC236}">
                <a16:creationId xmlns:a16="http://schemas.microsoft.com/office/drawing/2014/main" id="{7C8B8AB9-2BD1-464D-9996-3E0A4CE550A4}"/>
              </a:ext>
            </a:extLst>
          </p:cNvPr>
          <p:cNvSpPr txBox="1">
            <a:spLocks/>
          </p:cNvSpPr>
          <p:nvPr/>
        </p:nvSpPr>
        <p:spPr>
          <a:xfrm>
            <a:off x="6620200" y="2615301"/>
            <a:ext cx="5101349" cy="40810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pl-PL" sz="2200" b="1" i="1" dirty="0">
                <a:latin typeface="Chocolate Caliente" panose="02000506080000020003" pitchFamily="2" charset="-18"/>
              </a:rPr>
              <a:t>Ręka jest wyciągnięta przed siebie, a gest – być może odruchowy – ma charakter świadomego dążenia do kontaktu ręki i piłki.  Wyciągnięta ku piłce ręka ma charakter intencjonalnej chęci zatrzymania jej (dotknięcia, przejęcia) i sędzia </a:t>
            </a:r>
            <a:r>
              <a:rPr lang="pl-PL" sz="2200" b="1" i="1" dirty="0">
                <a:solidFill>
                  <a:srgbClr val="FF0000"/>
                </a:solidFill>
                <a:latin typeface="Chocolate Caliente" panose="02000506080000020003" pitchFamily="2" charset="-18"/>
              </a:rPr>
              <a:t>musi uznać</a:t>
            </a:r>
            <a:r>
              <a:rPr lang="pl-PL" sz="2200" b="1" i="1" dirty="0">
                <a:latin typeface="Chocolate Caliente" panose="02000506080000020003" pitchFamily="2" charset="-18"/>
              </a:rPr>
              <a:t>, że zachowanie zawodnika w tym przypadku </a:t>
            </a:r>
            <a:r>
              <a:rPr lang="pl-PL" sz="2200" b="1" i="1" dirty="0">
                <a:highlight>
                  <a:srgbClr val="FFFF00"/>
                </a:highlight>
                <a:latin typeface="Chocolate Caliente" panose="02000506080000020003" pitchFamily="2" charset="-18"/>
              </a:rPr>
              <a:t>BYŁO CELOWE i ŚWIADOME</a:t>
            </a:r>
            <a:r>
              <a:rPr lang="pl-PL" sz="2200" b="1" i="1" dirty="0">
                <a:latin typeface="Chocolate Caliente" panose="02000506080000020003" pitchFamily="2" charset="-18"/>
              </a:rPr>
              <a:t>.</a:t>
            </a:r>
          </a:p>
        </p:txBody>
      </p:sp>
    </p:spTree>
    <p:extLst>
      <p:ext uri="{BB962C8B-B14F-4D97-AF65-F5344CB8AC3E}">
        <p14:creationId xmlns:p14="http://schemas.microsoft.com/office/powerpoint/2010/main" val="1148595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329662" y="1451906"/>
            <a:ext cx="10581076" cy="1132267"/>
          </a:xfrm>
        </p:spPr>
        <p:txBody>
          <a:bodyPr>
            <a:noAutofit/>
          </a:bodyPr>
          <a:lstStyle/>
          <a:p>
            <a:pPr marL="0" indent="0" algn="ctr">
              <a:lnSpc>
                <a:spcPct val="100000"/>
              </a:lnSpc>
              <a:spcBef>
                <a:spcPts val="0"/>
              </a:spcBef>
              <a:buNone/>
            </a:pPr>
            <a:r>
              <a:rPr lang="pl-PL" sz="2500" b="1" dirty="0">
                <a:solidFill>
                  <a:schemeClr val="accent5">
                    <a:lumMod val="50000"/>
                  </a:schemeClr>
                </a:solidFill>
                <a:latin typeface="Chocolate Caliente" panose="02000506080000020003" pitchFamily="2" charset="-18"/>
              </a:rPr>
              <a:t> </a:t>
            </a:r>
            <a:r>
              <a:rPr lang="pl-PL" sz="3600" b="1" i="1" dirty="0">
                <a:solidFill>
                  <a:srgbClr val="FF0000"/>
                </a:solidFill>
                <a:latin typeface="Chocolate Caliente" panose="02000506080000020003" pitchFamily="2" charset="-18"/>
              </a:rPr>
              <a:t>Czy to jest naturalne ułożenie rąk? </a:t>
            </a:r>
          </a:p>
          <a:p>
            <a:pPr marL="0" indent="0" algn="ctr">
              <a:lnSpc>
                <a:spcPct val="100000"/>
              </a:lnSpc>
              <a:spcBef>
                <a:spcPts val="0"/>
              </a:spcBef>
              <a:buNone/>
            </a:pPr>
            <a:r>
              <a:rPr lang="pl-PL" sz="3600" b="1" i="1" dirty="0">
                <a:solidFill>
                  <a:srgbClr val="FF0000"/>
                </a:solidFill>
                <a:latin typeface="Chocolate Caliente" panose="02000506080000020003" pitchFamily="2" charset="-18"/>
              </a:rPr>
              <a:t>Jak powinno tu wyglądać naturalne ułożenie rąk?</a:t>
            </a:r>
            <a:r>
              <a:rPr lang="pl-PL" sz="2500" b="1" i="1" dirty="0">
                <a:solidFill>
                  <a:schemeClr val="accent5">
                    <a:lumMod val="50000"/>
                  </a:schemeClr>
                </a:solidFill>
                <a:latin typeface="Chocolate Caliente" panose="02000506080000020003" pitchFamily="2" charset="-18"/>
              </a:rPr>
              <a:t>	</a:t>
            </a:r>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464" y="217270"/>
            <a:ext cx="960021" cy="1448044"/>
          </a:xfrm>
          <a:prstGeom prst="rect">
            <a:avLst/>
          </a:prstGeom>
        </p:spPr>
      </p:pic>
      <p:sp>
        <p:nvSpPr>
          <p:cNvPr id="5" name="Titel 6"/>
          <p:cNvSpPr txBox="1">
            <a:spLocks/>
          </p:cNvSpPr>
          <p:nvPr/>
        </p:nvSpPr>
        <p:spPr>
          <a:xfrm>
            <a:off x="1531125" y="261590"/>
            <a:ext cx="9089390" cy="935484"/>
          </a:xfrm>
          <a:prstGeom prst="rect">
            <a:avLst/>
          </a:prstGeom>
        </p:spPr>
        <p:txBody>
          <a:bodyPr vert="horz" lIns="104306" tIns="52153" rIns="104306" bIns="52153" rtlCol="0" anchor="ctr">
            <a:normAutofit/>
          </a:bodyPr>
          <a:lstStyle>
            <a:lvl1pPr algn="l" defTabSz="1043056" rtl="0" eaLnBrk="1" latinLnBrk="0" hangingPunct="1">
              <a:spcBef>
                <a:spcPct val="0"/>
              </a:spcBef>
              <a:buNone/>
              <a:defRPr sz="3200" b="1" kern="1200">
                <a:solidFill>
                  <a:schemeClr val="tx1"/>
                </a:solidFill>
                <a:latin typeface="+mj-lt"/>
                <a:ea typeface="+mj-ea"/>
                <a:cs typeface="+mj-cs"/>
              </a:defRPr>
            </a:lvl1pPr>
          </a:lstStyle>
          <a:p>
            <a:pPr algn="ctr"/>
            <a:r>
              <a:rPr lang="pl-PL" dirty="0">
                <a:solidFill>
                  <a:schemeClr val="bg2">
                    <a:lumMod val="25000"/>
                  </a:schemeClr>
                </a:solidFill>
                <a:latin typeface="PZPN_2015" panose="02000803000000000000" pitchFamily="50" charset="-18"/>
                <a:cs typeface="Arial" pitchFamily="34" charset="0"/>
              </a:rPr>
              <a:t>RĘKA W FUTSALU</a:t>
            </a:r>
            <a:endParaRPr lang="de-DE" dirty="0">
              <a:solidFill>
                <a:schemeClr val="bg2">
                  <a:lumMod val="25000"/>
                </a:schemeClr>
              </a:solidFill>
              <a:latin typeface="PZPN_2015" pitchFamily="50" charset="-18"/>
            </a:endParaRPr>
          </a:p>
        </p:txBody>
      </p:sp>
      <p:sp>
        <p:nvSpPr>
          <p:cNvPr id="8" name="pole tekstowe 7"/>
          <p:cNvSpPr txBox="1"/>
          <p:nvPr/>
        </p:nvSpPr>
        <p:spPr>
          <a:xfrm>
            <a:off x="5531440" y="6545281"/>
            <a:ext cx="1088760" cy="276999"/>
          </a:xfrm>
          <a:prstGeom prst="rect">
            <a:avLst/>
          </a:prstGeom>
          <a:noFill/>
        </p:spPr>
        <p:txBody>
          <a:bodyPr wrap="none" rtlCol="0">
            <a:spAutoFit/>
          </a:bodyPr>
          <a:lstStyle/>
          <a:p>
            <a:r>
              <a:rPr lang="pl-PL" sz="1200" dirty="0">
                <a:solidFill>
                  <a:schemeClr val="bg1">
                    <a:lumMod val="50000"/>
                  </a:schemeClr>
                </a:solidFill>
                <a:latin typeface="Chocolate Caliente" panose="02000506080000020003" pitchFamily="2" charset="-18"/>
              </a:rPr>
              <a:t>LaczyNasPilka.pl</a:t>
            </a:r>
          </a:p>
        </p:txBody>
      </p:sp>
      <p:pic>
        <p:nvPicPr>
          <p:cNvPr id="6" name="Obraz 5" descr="Obraz zawierający osoba, sport, gracz, zewnętrzne&#10;&#10;Opis wygenerowany przy bardzo wysokim poziomie pewności">
            <a:extLst>
              <a:ext uri="{FF2B5EF4-FFF2-40B4-BE49-F238E27FC236}">
                <a16:creationId xmlns:a16="http://schemas.microsoft.com/office/drawing/2014/main" id="{ECDBEDDB-7931-434A-BB1C-C96A41CA4A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4456" y="2619459"/>
            <a:ext cx="5106081" cy="3819590"/>
          </a:xfrm>
          <a:prstGeom prst="rect">
            <a:avLst/>
          </a:prstGeom>
        </p:spPr>
      </p:pic>
      <p:sp>
        <p:nvSpPr>
          <p:cNvPr id="10" name="Symbol zastępczy zawartości 2">
            <a:extLst>
              <a:ext uri="{FF2B5EF4-FFF2-40B4-BE49-F238E27FC236}">
                <a16:creationId xmlns:a16="http://schemas.microsoft.com/office/drawing/2014/main" id="{C0C878DB-2F91-4ADB-BF26-79ABFCD1DFC2}"/>
              </a:ext>
            </a:extLst>
          </p:cNvPr>
          <p:cNvSpPr txBox="1">
            <a:spLocks/>
          </p:cNvSpPr>
          <p:nvPr/>
        </p:nvSpPr>
        <p:spPr>
          <a:xfrm>
            <a:off x="106017" y="2690405"/>
            <a:ext cx="5969803" cy="39933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pl-PL" sz="2100" b="1" i="1" dirty="0">
                <a:latin typeface="Chocolate Caliente" panose="02000506080000020003" pitchFamily="2" charset="-18"/>
              </a:rPr>
              <a:t>Ręka zawodnika NIEBIESKICH wyciągnięta ku górze. Zawodnik walczy o piłkę (możliwość jej zagrania; pozycję do przejęcia, kiedy spadnie ona na parkiet &lt;murawę&gt;). Zawodnik ma uniesioną rękę nad głową rywala, który również walczy o piłkę (nie może jej opuścić nie powodując faulu na rywalu: trafienie w głowę, twarz, podpórka na ramieniu). W tej sytuacji sędzia może uznać takie ułożenie ręki za naturalne a kontakt jako nieświadomy i niecelowy. Musi mieć jednak pewność, że zawodnik </a:t>
            </a:r>
            <a:r>
              <a:rPr lang="pl-PL" sz="2100" b="1" i="1" dirty="0">
                <a:highlight>
                  <a:srgbClr val="FFFF00"/>
                </a:highlight>
                <a:latin typeface="Chocolate Caliente" panose="02000506080000020003" pitchFamily="2" charset="-18"/>
              </a:rPr>
              <a:t>nie ma intencji </a:t>
            </a:r>
            <a:r>
              <a:rPr lang="pl-PL" sz="2100" b="1" i="1" dirty="0">
                <a:latin typeface="Chocolate Caliente" panose="02000506080000020003" pitchFamily="2" charset="-18"/>
              </a:rPr>
              <a:t>zagrania piłki ręką. </a:t>
            </a:r>
          </a:p>
        </p:txBody>
      </p:sp>
    </p:spTree>
    <p:extLst>
      <p:ext uri="{BB962C8B-B14F-4D97-AF65-F5344CB8AC3E}">
        <p14:creationId xmlns:p14="http://schemas.microsoft.com/office/powerpoint/2010/main" val="1187858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329662" y="1451906"/>
            <a:ext cx="10581076" cy="1132267"/>
          </a:xfrm>
        </p:spPr>
        <p:txBody>
          <a:bodyPr>
            <a:noAutofit/>
          </a:bodyPr>
          <a:lstStyle/>
          <a:p>
            <a:pPr marL="0" indent="0" algn="ctr">
              <a:lnSpc>
                <a:spcPct val="100000"/>
              </a:lnSpc>
              <a:spcBef>
                <a:spcPts val="0"/>
              </a:spcBef>
              <a:buNone/>
            </a:pPr>
            <a:r>
              <a:rPr lang="pl-PL" sz="2500" b="1" dirty="0">
                <a:solidFill>
                  <a:schemeClr val="accent5">
                    <a:lumMod val="50000"/>
                  </a:schemeClr>
                </a:solidFill>
                <a:latin typeface="Chocolate Caliente" panose="02000506080000020003" pitchFamily="2" charset="-18"/>
              </a:rPr>
              <a:t> </a:t>
            </a:r>
            <a:r>
              <a:rPr lang="pl-PL" sz="3600" b="1" i="1" dirty="0">
                <a:solidFill>
                  <a:srgbClr val="FF0000"/>
                </a:solidFill>
                <a:latin typeface="Chocolate Caliente" panose="02000506080000020003" pitchFamily="2" charset="-18"/>
              </a:rPr>
              <a:t>Czy to jest naturalne ułożenie rąk? </a:t>
            </a:r>
          </a:p>
          <a:p>
            <a:pPr marL="0" indent="0" algn="ctr">
              <a:lnSpc>
                <a:spcPct val="100000"/>
              </a:lnSpc>
              <a:spcBef>
                <a:spcPts val="0"/>
              </a:spcBef>
              <a:buNone/>
            </a:pPr>
            <a:r>
              <a:rPr lang="pl-PL" sz="3600" b="1" i="1" dirty="0">
                <a:solidFill>
                  <a:srgbClr val="FF0000"/>
                </a:solidFill>
                <a:latin typeface="Chocolate Caliente" panose="02000506080000020003" pitchFamily="2" charset="-18"/>
              </a:rPr>
              <a:t>Jak powinno tu wyglądać naturalne ułożenie rąk?</a:t>
            </a:r>
            <a:r>
              <a:rPr lang="pl-PL" sz="2500" b="1" i="1" dirty="0">
                <a:solidFill>
                  <a:schemeClr val="accent5">
                    <a:lumMod val="50000"/>
                  </a:schemeClr>
                </a:solidFill>
                <a:latin typeface="Chocolate Caliente" panose="02000506080000020003" pitchFamily="2" charset="-18"/>
              </a:rPr>
              <a:t>	</a:t>
            </a:r>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464" y="217270"/>
            <a:ext cx="960021" cy="1448044"/>
          </a:xfrm>
          <a:prstGeom prst="rect">
            <a:avLst/>
          </a:prstGeom>
        </p:spPr>
      </p:pic>
      <p:sp>
        <p:nvSpPr>
          <p:cNvPr id="5" name="Titel 6"/>
          <p:cNvSpPr txBox="1">
            <a:spLocks/>
          </p:cNvSpPr>
          <p:nvPr/>
        </p:nvSpPr>
        <p:spPr>
          <a:xfrm>
            <a:off x="1531125" y="261590"/>
            <a:ext cx="9089390" cy="935484"/>
          </a:xfrm>
          <a:prstGeom prst="rect">
            <a:avLst/>
          </a:prstGeom>
        </p:spPr>
        <p:txBody>
          <a:bodyPr vert="horz" lIns="104306" tIns="52153" rIns="104306" bIns="52153" rtlCol="0" anchor="ctr">
            <a:normAutofit/>
          </a:bodyPr>
          <a:lstStyle>
            <a:lvl1pPr algn="l" defTabSz="1043056" rtl="0" eaLnBrk="1" latinLnBrk="0" hangingPunct="1">
              <a:spcBef>
                <a:spcPct val="0"/>
              </a:spcBef>
              <a:buNone/>
              <a:defRPr sz="3200" b="1" kern="1200">
                <a:solidFill>
                  <a:schemeClr val="tx1"/>
                </a:solidFill>
                <a:latin typeface="+mj-lt"/>
                <a:ea typeface="+mj-ea"/>
                <a:cs typeface="+mj-cs"/>
              </a:defRPr>
            </a:lvl1pPr>
          </a:lstStyle>
          <a:p>
            <a:pPr algn="ctr"/>
            <a:r>
              <a:rPr lang="pl-PL" dirty="0">
                <a:solidFill>
                  <a:schemeClr val="bg2">
                    <a:lumMod val="25000"/>
                  </a:schemeClr>
                </a:solidFill>
                <a:latin typeface="PZPN_2015" panose="02000803000000000000" pitchFamily="50" charset="-18"/>
                <a:cs typeface="Arial" pitchFamily="34" charset="0"/>
              </a:rPr>
              <a:t>RĘKA W FUTSALU</a:t>
            </a:r>
            <a:endParaRPr lang="de-DE" dirty="0">
              <a:solidFill>
                <a:schemeClr val="bg2">
                  <a:lumMod val="25000"/>
                </a:schemeClr>
              </a:solidFill>
              <a:latin typeface="PZPN_2015" pitchFamily="50" charset="-18"/>
            </a:endParaRPr>
          </a:p>
        </p:txBody>
      </p:sp>
      <p:sp>
        <p:nvSpPr>
          <p:cNvPr id="8" name="pole tekstowe 7"/>
          <p:cNvSpPr txBox="1"/>
          <p:nvPr/>
        </p:nvSpPr>
        <p:spPr>
          <a:xfrm>
            <a:off x="5531440" y="6545281"/>
            <a:ext cx="1088760" cy="276999"/>
          </a:xfrm>
          <a:prstGeom prst="rect">
            <a:avLst/>
          </a:prstGeom>
          <a:noFill/>
        </p:spPr>
        <p:txBody>
          <a:bodyPr wrap="none" rtlCol="0">
            <a:spAutoFit/>
          </a:bodyPr>
          <a:lstStyle/>
          <a:p>
            <a:r>
              <a:rPr lang="pl-PL" sz="1200" dirty="0">
                <a:solidFill>
                  <a:schemeClr val="bg1">
                    <a:lumMod val="50000"/>
                  </a:schemeClr>
                </a:solidFill>
                <a:latin typeface="Chocolate Caliente" panose="02000506080000020003" pitchFamily="2" charset="-18"/>
              </a:rPr>
              <a:t>LaczyNasPilka.pl</a:t>
            </a:r>
          </a:p>
        </p:txBody>
      </p:sp>
      <p:pic>
        <p:nvPicPr>
          <p:cNvPr id="6" name="Obraz 5" descr="Obraz zawierający sport, podłoże, osoba, mężczyzna&#10;&#10;Opis wygenerowany przy bardzo wysokim poziomie pewności">
            <a:extLst>
              <a:ext uri="{FF2B5EF4-FFF2-40B4-BE49-F238E27FC236}">
                <a16:creationId xmlns:a16="http://schemas.microsoft.com/office/drawing/2014/main" id="{E0D8DF4E-C57B-4769-B394-7580433F22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356" y="2759353"/>
            <a:ext cx="4756924" cy="3993375"/>
          </a:xfrm>
          <a:prstGeom prst="rect">
            <a:avLst/>
          </a:prstGeom>
        </p:spPr>
      </p:pic>
      <p:sp>
        <p:nvSpPr>
          <p:cNvPr id="10" name="Symbol zastępczy zawartości 2">
            <a:extLst>
              <a:ext uri="{FF2B5EF4-FFF2-40B4-BE49-F238E27FC236}">
                <a16:creationId xmlns:a16="http://schemas.microsoft.com/office/drawing/2014/main" id="{0EEB05D2-8B10-48BF-987B-5BB1A3D1C8E1}"/>
              </a:ext>
            </a:extLst>
          </p:cNvPr>
          <p:cNvSpPr txBox="1">
            <a:spLocks/>
          </p:cNvSpPr>
          <p:nvPr/>
        </p:nvSpPr>
        <p:spPr>
          <a:xfrm>
            <a:off x="5908432" y="2568040"/>
            <a:ext cx="6002306" cy="41846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pl-PL" sz="2100" b="1" i="1" dirty="0">
                <a:latin typeface="Chocolate Caliente" panose="02000506080000020003" pitchFamily="2" charset="-18"/>
              </a:rPr>
              <a:t>Zawodnik leży na parkiecie po wślizgu, upadku i dochodzi do statycznego kontaktu piłki i ręki. W tej sytuacji zawodnik nie ma żadnej możliwości uniknięcia kontaktu (ręka ułożona naturalnie dla asekuracji i możliwości szybkiego powstania). Jeżeli zawodnik byłby w ruchu (wślizg, blokowanie strzału) wówczas rozłożona tak szeroko ręka mogłaby być uznana za umyślną gdyby zawodnik wykonałby nią ruch lub świadomie rozłożył w celu zwiększenia powierzchni ciała i uzyskania możliwości zatrzymania (zagrania piłki). Sędzia musi być przekonany o intencji gracza. </a:t>
            </a:r>
          </a:p>
        </p:txBody>
      </p:sp>
    </p:spTree>
    <p:extLst>
      <p:ext uri="{BB962C8B-B14F-4D97-AF65-F5344CB8AC3E}">
        <p14:creationId xmlns:p14="http://schemas.microsoft.com/office/powerpoint/2010/main" val="2585010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329662" y="1451906"/>
            <a:ext cx="10581076" cy="1132267"/>
          </a:xfrm>
        </p:spPr>
        <p:txBody>
          <a:bodyPr>
            <a:noAutofit/>
          </a:bodyPr>
          <a:lstStyle/>
          <a:p>
            <a:pPr marL="0" indent="0" algn="ctr">
              <a:lnSpc>
                <a:spcPct val="100000"/>
              </a:lnSpc>
              <a:spcBef>
                <a:spcPts val="0"/>
              </a:spcBef>
              <a:buNone/>
            </a:pPr>
            <a:r>
              <a:rPr lang="pl-PL" sz="2500" b="1" dirty="0">
                <a:solidFill>
                  <a:schemeClr val="accent5">
                    <a:lumMod val="50000"/>
                  </a:schemeClr>
                </a:solidFill>
                <a:latin typeface="Chocolate Caliente" panose="02000506080000020003" pitchFamily="2" charset="-18"/>
              </a:rPr>
              <a:t> </a:t>
            </a:r>
            <a:r>
              <a:rPr lang="pl-PL" sz="3600" b="1" i="1" dirty="0">
                <a:solidFill>
                  <a:srgbClr val="FF0000"/>
                </a:solidFill>
                <a:latin typeface="Chocolate Caliente" panose="02000506080000020003" pitchFamily="2" charset="-18"/>
              </a:rPr>
              <a:t>Czy to jest naturalne ułożenie rąk? </a:t>
            </a:r>
          </a:p>
          <a:p>
            <a:pPr marL="0" indent="0" algn="ctr">
              <a:lnSpc>
                <a:spcPct val="100000"/>
              </a:lnSpc>
              <a:spcBef>
                <a:spcPts val="0"/>
              </a:spcBef>
              <a:buNone/>
            </a:pPr>
            <a:r>
              <a:rPr lang="pl-PL" sz="3600" b="1" i="1" dirty="0">
                <a:solidFill>
                  <a:srgbClr val="FF0000"/>
                </a:solidFill>
                <a:latin typeface="Chocolate Caliente" panose="02000506080000020003" pitchFamily="2" charset="-18"/>
              </a:rPr>
              <a:t>Jak powinno tu wyglądać naturalne ułożenie rąk?</a:t>
            </a:r>
            <a:r>
              <a:rPr lang="pl-PL" sz="2500" b="1" i="1" dirty="0">
                <a:solidFill>
                  <a:schemeClr val="accent5">
                    <a:lumMod val="50000"/>
                  </a:schemeClr>
                </a:solidFill>
                <a:latin typeface="Chocolate Caliente" panose="02000506080000020003" pitchFamily="2" charset="-18"/>
              </a:rPr>
              <a:t>	</a:t>
            </a:r>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464" y="217270"/>
            <a:ext cx="960021" cy="1448044"/>
          </a:xfrm>
          <a:prstGeom prst="rect">
            <a:avLst/>
          </a:prstGeom>
        </p:spPr>
      </p:pic>
      <p:sp>
        <p:nvSpPr>
          <p:cNvPr id="5" name="Titel 6"/>
          <p:cNvSpPr txBox="1">
            <a:spLocks/>
          </p:cNvSpPr>
          <p:nvPr/>
        </p:nvSpPr>
        <p:spPr>
          <a:xfrm>
            <a:off x="1531125" y="261590"/>
            <a:ext cx="9089390" cy="935484"/>
          </a:xfrm>
          <a:prstGeom prst="rect">
            <a:avLst/>
          </a:prstGeom>
        </p:spPr>
        <p:txBody>
          <a:bodyPr vert="horz" lIns="104306" tIns="52153" rIns="104306" bIns="52153" rtlCol="0" anchor="ctr">
            <a:normAutofit/>
          </a:bodyPr>
          <a:lstStyle>
            <a:lvl1pPr algn="l" defTabSz="1043056" rtl="0" eaLnBrk="1" latinLnBrk="0" hangingPunct="1">
              <a:spcBef>
                <a:spcPct val="0"/>
              </a:spcBef>
              <a:buNone/>
              <a:defRPr sz="3200" b="1" kern="1200">
                <a:solidFill>
                  <a:schemeClr val="tx1"/>
                </a:solidFill>
                <a:latin typeface="+mj-lt"/>
                <a:ea typeface="+mj-ea"/>
                <a:cs typeface="+mj-cs"/>
              </a:defRPr>
            </a:lvl1pPr>
          </a:lstStyle>
          <a:p>
            <a:pPr algn="ctr"/>
            <a:r>
              <a:rPr lang="pl-PL" dirty="0">
                <a:solidFill>
                  <a:schemeClr val="bg2">
                    <a:lumMod val="25000"/>
                  </a:schemeClr>
                </a:solidFill>
                <a:latin typeface="PZPN_2015" panose="02000803000000000000" pitchFamily="50" charset="-18"/>
                <a:cs typeface="Arial" pitchFamily="34" charset="0"/>
              </a:rPr>
              <a:t>RĘKA W FUTSALU</a:t>
            </a:r>
            <a:endParaRPr lang="de-DE" dirty="0">
              <a:solidFill>
                <a:schemeClr val="bg2">
                  <a:lumMod val="25000"/>
                </a:schemeClr>
              </a:solidFill>
              <a:latin typeface="PZPN_2015" pitchFamily="50" charset="-18"/>
            </a:endParaRPr>
          </a:p>
        </p:txBody>
      </p:sp>
      <p:sp>
        <p:nvSpPr>
          <p:cNvPr id="8" name="pole tekstowe 7"/>
          <p:cNvSpPr txBox="1"/>
          <p:nvPr/>
        </p:nvSpPr>
        <p:spPr>
          <a:xfrm>
            <a:off x="5531440" y="6545281"/>
            <a:ext cx="1088760" cy="276999"/>
          </a:xfrm>
          <a:prstGeom prst="rect">
            <a:avLst/>
          </a:prstGeom>
          <a:noFill/>
        </p:spPr>
        <p:txBody>
          <a:bodyPr wrap="none" rtlCol="0">
            <a:spAutoFit/>
          </a:bodyPr>
          <a:lstStyle/>
          <a:p>
            <a:r>
              <a:rPr lang="pl-PL" sz="1200" dirty="0">
                <a:solidFill>
                  <a:schemeClr val="bg1">
                    <a:lumMod val="50000"/>
                  </a:schemeClr>
                </a:solidFill>
                <a:latin typeface="Chocolate Caliente" panose="02000506080000020003" pitchFamily="2" charset="-18"/>
              </a:rPr>
              <a:t>LaczyNasPilka.pl</a:t>
            </a:r>
          </a:p>
        </p:txBody>
      </p:sp>
      <p:pic>
        <p:nvPicPr>
          <p:cNvPr id="11" name="Obraz 10" descr="Obraz zawierający osoba, zdjęcie, sport, mężczyzna&#10;&#10;Opis wygenerowany przy wysokim poziomie pewności">
            <a:extLst>
              <a:ext uri="{FF2B5EF4-FFF2-40B4-BE49-F238E27FC236}">
                <a16:creationId xmlns:a16="http://schemas.microsoft.com/office/drawing/2014/main" id="{5AEF5A9D-0EC6-4A28-9504-4C27840DD4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8277" y="2521161"/>
            <a:ext cx="4782461" cy="3885620"/>
          </a:xfrm>
          <a:prstGeom prst="rect">
            <a:avLst/>
          </a:prstGeom>
        </p:spPr>
      </p:pic>
      <p:sp>
        <p:nvSpPr>
          <p:cNvPr id="9" name="Symbol zastępczy zawartości 2">
            <a:extLst>
              <a:ext uri="{FF2B5EF4-FFF2-40B4-BE49-F238E27FC236}">
                <a16:creationId xmlns:a16="http://schemas.microsoft.com/office/drawing/2014/main" id="{08EDF44A-53D7-4069-AB4A-7ADB575FD650}"/>
              </a:ext>
            </a:extLst>
          </p:cNvPr>
          <p:cNvSpPr txBox="1">
            <a:spLocks/>
          </p:cNvSpPr>
          <p:nvPr/>
        </p:nvSpPr>
        <p:spPr>
          <a:xfrm>
            <a:off x="106017" y="2690406"/>
            <a:ext cx="6824870" cy="41318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pl-PL" sz="2100" b="1" i="1" dirty="0">
                <a:latin typeface="Chocolate Caliente" panose="02000506080000020003" pitchFamily="2" charset="-18"/>
              </a:rPr>
              <a:t>Dwa przypadki: zawodnik po lewej ma ręce ułożone naturalnie: osłona wrażliwych miejsc, ręce nie powiększają obrysu (powierzchni) ciała, a zawodnik nie ma gdzie ich schować. W tej sytuacji kontakt piłki i ręki (o ile nie nastąpi ruch ręki do piłki) sędzia musi uznać za niecelowy, nieświadomy.</a:t>
            </a:r>
          </a:p>
          <a:p>
            <a:pPr marL="0" indent="0" algn="just">
              <a:lnSpc>
                <a:spcPct val="100000"/>
              </a:lnSpc>
              <a:spcBef>
                <a:spcPts val="0"/>
              </a:spcBef>
              <a:buFont typeface="Arial" panose="020B0604020202020204" pitchFamily="34" charset="0"/>
              <a:buNone/>
            </a:pPr>
            <a:r>
              <a:rPr lang="pl-PL" sz="2100" b="1" i="1" dirty="0">
                <a:latin typeface="Chocolate Caliente" panose="02000506080000020003" pitchFamily="2" charset="-18"/>
              </a:rPr>
              <a:t>Zawodnik po prawej: ręce wprawdzie ułożone raczej naturalnie, ale zawodnik celowo powiększa obrys swojego ciała aby zwiększyć prawdopodobieństwo zablokowania strzału (podania). W tej sytuacji sędzia musi rozważyć celowe i świadome działanie zawodnika i w razie kontaktu ręki z piłką uznać je za przewinienie </a:t>
            </a:r>
          </a:p>
        </p:txBody>
      </p:sp>
    </p:spTree>
    <p:extLst>
      <p:ext uri="{BB962C8B-B14F-4D97-AF65-F5344CB8AC3E}">
        <p14:creationId xmlns:p14="http://schemas.microsoft.com/office/powerpoint/2010/main" val="360183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091048" y="1567543"/>
            <a:ext cx="9302666" cy="4977738"/>
          </a:xfrm>
        </p:spPr>
        <p:txBody>
          <a:bodyPr>
            <a:normAutofit/>
          </a:bodyPr>
          <a:lstStyle/>
          <a:p>
            <a:pPr marL="0" indent="0" algn="ctr">
              <a:lnSpc>
                <a:spcPct val="150000"/>
              </a:lnSpc>
              <a:buNone/>
            </a:pPr>
            <a:r>
              <a:rPr lang="pl-PL" dirty="0">
                <a:solidFill>
                  <a:schemeClr val="accent5">
                    <a:lumMod val="50000"/>
                  </a:schemeClr>
                </a:solidFill>
                <a:latin typeface="Chocolate Caliente" panose="02000506080000020003" pitchFamily="2" charset="-18"/>
              </a:rPr>
              <a:t>Ręka w </a:t>
            </a:r>
            <a:r>
              <a:rPr lang="pl-PL" dirty="0" err="1">
                <a:solidFill>
                  <a:schemeClr val="accent5">
                    <a:lumMod val="50000"/>
                  </a:schemeClr>
                </a:solidFill>
                <a:latin typeface="Chocolate Caliente" panose="02000506080000020003" pitchFamily="2" charset="-18"/>
              </a:rPr>
              <a:t>futsalu</a:t>
            </a:r>
            <a:endParaRPr lang="pl-PL" dirty="0">
              <a:solidFill>
                <a:schemeClr val="accent5">
                  <a:lumMod val="50000"/>
                </a:schemeClr>
              </a:solidFill>
              <a:latin typeface="Chocolate Caliente" panose="02000506080000020003" pitchFamily="2" charset="-18"/>
            </a:endParaRPr>
          </a:p>
          <a:p>
            <a:pPr marL="0" indent="0" algn="just">
              <a:lnSpc>
                <a:spcPct val="150000"/>
              </a:lnSpc>
              <a:buNone/>
            </a:pPr>
            <a:r>
              <a:rPr lang="pl-PL" dirty="0">
                <a:solidFill>
                  <a:schemeClr val="accent5">
                    <a:lumMod val="50000"/>
                  </a:schemeClr>
                </a:solidFill>
                <a:latin typeface="Chocolate Caliente" panose="02000506080000020003" pitchFamily="2" charset="-18"/>
              </a:rPr>
              <a:t>„Ręka” czyli zagranie piłki ręką to rodzaj gry niedozwolonej, która omówiona jest w art. XII Przepisów Gry w </a:t>
            </a:r>
            <a:r>
              <a:rPr lang="pl-PL" dirty="0" err="1">
                <a:solidFill>
                  <a:schemeClr val="accent5">
                    <a:lumMod val="50000"/>
                  </a:schemeClr>
                </a:solidFill>
                <a:latin typeface="Chocolate Caliente" panose="02000506080000020003" pitchFamily="2" charset="-18"/>
              </a:rPr>
              <a:t>Futsal</a:t>
            </a:r>
            <a:r>
              <a:rPr lang="pl-PL" dirty="0">
                <a:solidFill>
                  <a:schemeClr val="accent5">
                    <a:lumMod val="50000"/>
                  </a:schemeClr>
                </a:solidFill>
                <a:latin typeface="Chocolate Caliente" panose="02000506080000020003" pitchFamily="2" charset="-18"/>
              </a:rPr>
              <a:t>. Karane jest rzutem wolnym bezpośrednim lub karnym. Wyjątkiem jest kontakt zagranie piłki ręką przez bramkarza we własnym polu karnym. </a:t>
            </a:r>
          </a:p>
          <a:p>
            <a:pPr marL="0" indent="0" algn="just">
              <a:lnSpc>
                <a:spcPct val="150000"/>
              </a:lnSpc>
              <a:buNone/>
            </a:pPr>
            <a:endParaRPr lang="pl-PL" dirty="0">
              <a:solidFill>
                <a:schemeClr val="accent5">
                  <a:lumMod val="50000"/>
                </a:schemeClr>
              </a:solidFill>
              <a:latin typeface="Chocolate Caliente" panose="02000506080000020003" pitchFamily="2" charset="-18"/>
            </a:endParaRPr>
          </a:p>
          <a:p>
            <a:pPr marL="0" indent="0" algn="just">
              <a:lnSpc>
                <a:spcPct val="150000"/>
              </a:lnSpc>
              <a:buNone/>
            </a:pPr>
            <a:endParaRPr lang="pl-PL" dirty="0">
              <a:solidFill>
                <a:schemeClr val="accent5">
                  <a:lumMod val="50000"/>
                </a:schemeClr>
              </a:solidFill>
              <a:latin typeface="Chocolate Caliente" panose="02000506080000020003" pitchFamily="2" charset="-18"/>
            </a:endParaRPr>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778" y="330820"/>
            <a:ext cx="960021" cy="1448044"/>
          </a:xfrm>
          <a:prstGeom prst="rect">
            <a:avLst/>
          </a:prstGeom>
        </p:spPr>
      </p:pic>
      <p:sp>
        <p:nvSpPr>
          <p:cNvPr id="5" name="Titel 6"/>
          <p:cNvSpPr txBox="1">
            <a:spLocks/>
          </p:cNvSpPr>
          <p:nvPr/>
        </p:nvSpPr>
        <p:spPr>
          <a:xfrm>
            <a:off x="1531125" y="261590"/>
            <a:ext cx="9089390" cy="935484"/>
          </a:xfrm>
          <a:prstGeom prst="rect">
            <a:avLst/>
          </a:prstGeom>
        </p:spPr>
        <p:txBody>
          <a:bodyPr vert="horz" lIns="104306" tIns="52153" rIns="104306" bIns="52153" rtlCol="0" anchor="ctr">
            <a:normAutofit/>
          </a:bodyPr>
          <a:lstStyle>
            <a:lvl1pPr algn="l" defTabSz="1043056" rtl="0" eaLnBrk="1" latinLnBrk="0" hangingPunct="1">
              <a:spcBef>
                <a:spcPct val="0"/>
              </a:spcBef>
              <a:buNone/>
              <a:defRPr sz="3200" b="1" kern="1200">
                <a:solidFill>
                  <a:schemeClr val="tx1"/>
                </a:solidFill>
                <a:latin typeface="+mj-lt"/>
                <a:ea typeface="+mj-ea"/>
                <a:cs typeface="+mj-cs"/>
              </a:defRPr>
            </a:lvl1pPr>
          </a:lstStyle>
          <a:p>
            <a:pPr algn="ctr"/>
            <a:r>
              <a:rPr lang="pl-PL" dirty="0">
                <a:solidFill>
                  <a:schemeClr val="bg2">
                    <a:lumMod val="25000"/>
                  </a:schemeClr>
                </a:solidFill>
                <a:latin typeface="PZPN_2015" panose="02000803000000000000" pitchFamily="50" charset="-18"/>
                <a:cs typeface="Arial" pitchFamily="34" charset="0"/>
              </a:rPr>
              <a:t>     	RĘKA W FUTSALU		</a:t>
            </a:r>
            <a:endParaRPr lang="de-DE" dirty="0">
              <a:solidFill>
                <a:schemeClr val="bg2">
                  <a:lumMod val="25000"/>
                </a:schemeClr>
              </a:solidFill>
              <a:latin typeface="PZPN_2015" pitchFamily="50" charset="-18"/>
            </a:endParaRPr>
          </a:p>
        </p:txBody>
      </p:sp>
      <p:sp>
        <p:nvSpPr>
          <p:cNvPr id="8" name="pole tekstowe 7"/>
          <p:cNvSpPr txBox="1"/>
          <p:nvPr/>
        </p:nvSpPr>
        <p:spPr>
          <a:xfrm>
            <a:off x="5531440" y="6545281"/>
            <a:ext cx="1088760" cy="276999"/>
          </a:xfrm>
          <a:prstGeom prst="rect">
            <a:avLst/>
          </a:prstGeom>
          <a:noFill/>
        </p:spPr>
        <p:txBody>
          <a:bodyPr wrap="none" rtlCol="0">
            <a:spAutoFit/>
          </a:bodyPr>
          <a:lstStyle/>
          <a:p>
            <a:r>
              <a:rPr lang="pl-PL" sz="1200" dirty="0">
                <a:solidFill>
                  <a:schemeClr val="bg1">
                    <a:lumMod val="50000"/>
                  </a:schemeClr>
                </a:solidFill>
                <a:latin typeface="Chocolate Caliente" panose="02000506080000020003" pitchFamily="2" charset="-18"/>
              </a:rPr>
              <a:t>LaczyNasPilka.pl</a:t>
            </a:r>
          </a:p>
        </p:txBody>
      </p:sp>
    </p:spTree>
    <p:extLst>
      <p:ext uri="{BB962C8B-B14F-4D97-AF65-F5344CB8AC3E}">
        <p14:creationId xmlns:p14="http://schemas.microsoft.com/office/powerpoint/2010/main" val="2091315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317849" y="1382308"/>
            <a:ext cx="10713730" cy="4970366"/>
          </a:xfrm>
        </p:spPr>
        <p:txBody>
          <a:bodyPr>
            <a:normAutofit fontScale="92500"/>
          </a:bodyPr>
          <a:lstStyle/>
          <a:p>
            <a:pPr marL="0" indent="0" algn="ctr">
              <a:lnSpc>
                <a:spcPct val="100000"/>
              </a:lnSpc>
              <a:spcBef>
                <a:spcPts val="0"/>
              </a:spcBef>
              <a:buNone/>
            </a:pPr>
            <a:r>
              <a:rPr lang="pl-PL" sz="3600" b="1" dirty="0">
                <a:solidFill>
                  <a:schemeClr val="accent5">
                    <a:lumMod val="50000"/>
                  </a:schemeClr>
                </a:solidFill>
                <a:latin typeface="Chocolate Caliente" panose="02000506080000020003" pitchFamily="2" charset="-18"/>
              </a:rPr>
              <a:t> </a:t>
            </a:r>
            <a:r>
              <a:rPr lang="pl-PL" sz="4400" b="1" dirty="0">
                <a:solidFill>
                  <a:schemeClr val="accent5">
                    <a:lumMod val="50000"/>
                  </a:schemeClr>
                </a:solidFill>
                <a:highlight>
                  <a:srgbClr val="FFFF00"/>
                </a:highlight>
                <a:latin typeface="Chocolate Caliente" panose="02000506080000020003" pitchFamily="2" charset="-18"/>
              </a:rPr>
              <a:t>ŚWIADOME, ROZMYŚLNE DOTKNIĘCIE  </a:t>
            </a:r>
            <a:r>
              <a:rPr lang="pl-PL" sz="4400" b="1" dirty="0">
                <a:solidFill>
                  <a:schemeClr val="accent5">
                    <a:lumMod val="50000"/>
                  </a:schemeClr>
                </a:solidFill>
                <a:latin typeface="Chocolate Caliente" panose="02000506080000020003" pitchFamily="2" charset="-18"/>
              </a:rPr>
              <a:t> jest gdy:</a:t>
            </a:r>
          </a:p>
          <a:p>
            <a:pPr marL="0" indent="0" algn="ctr">
              <a:lnSpc>
                <a:spcPct val="100000"/>
              </a:lnSpc>
              <a:spcBef>
                <a:spcPts val="0"/>
              </a:spcBef>
              <a:buNone/>
            </a:pPr>
            <a:endParaRPr lang="pl-PL" sz="4400" b="1" dirty="0">
              <a:solidFill>
                <a:schemeClr val="accent5">
                  <a:lumMod val="50000"/>
                </a:schemeClr>
              </a:solidFill>
              <a:latin typeface="Chocolate Caliente" panose="02000506080000020003" pitchFamily="2" charset="-18"/>
            </a:endParaRPr>
          </a:p>
          <a:p>
            <a:pPr>
              <a:lnSpc>
                <a:spcPct val="100000"/>
              </a:lnSpc>
              <a:spcBef>
                <a:spcPts val="0"/>
              </a:spcBef>
              <a:buBlip>
                <a:blip r:embed="rId3">
                  <a:extLst>
                    <a:ext uri="{96DAC541-7B7A-43D3-8B79-37D633B846F1}">
                      <asvg:svgBlip xmlns:asvg="http://schemas.microsoft.com/office/drawing/2016/SVG/main" r:embed="rId4"/>
                    </a:ext>
                  </a:extLst>
                </a:blip>
              </a:buBlip>
            </a:pPr>
            <a:r>
              <a:rPr lang="pl-PL" sz="4000" b="1" dirty="0">
                <a:solidFill>
                  <a:schemeClr val="accent5">
                    <a:lumMod val="50000"/>
                  </a:schemeClr>
                </a:solidFill>
                <a:latin typeface="Chocolate Caliente" panose="02000506080000020003" pitchFamily="2" charset="-18"/>
              </a:rPr>
              <a:t> dotknięcie piłki nastąpiło poprzez trzymany w ręce przedmiot (element ubioru, ochraniacz itp.),</a:t>
            </a:r>
          </a:p>
          <a:p>
            <a:pPr>
              <a:lnSpc>
                <a:spcPct val="100000"/>
              </a:lnSpc>
              <a:spcBef>
                <a:spcPts val="0"/>
              </a:spcBef>
              <a:buBlip>
                <a:blip r:embed="rId3">
                  <a:extLst>
                    <a:ext uri="{96DAC541-7B7A-43D3-8B79-37D633B846F1}">
                      <asvg:svgBlip xmlns:asvg="http://schemas.microsoft.com/office/drawing/2016/SVG/main" r:embed="rId4"/>
                    </a:ext>
                  </a:extLst>
                </a:blip>
              </a:buBlip>
            </a:pPr>
            <a:endParaRPr lang="pl-PL" sz="4000" b="1" dirty="0">
              <a:solidFill>
                <a:schemeClr val="accent5">
                  <a:lumMod val="50000"/>
                </a:schemeClr>
              </a:solidFill>
              <a:latin typeface="Chocolate Caliente" panose="02000506080000020003" pitchFamily="2" charset="-18"/>
            </a:endParaRPr>
          </a:p>
          <a:p>
            <a:pPr marL="0" indent="0">
              <a:lnSpc>
                <a:spcPct val="100000"/>
              </a:lnSpc>
              <a:spcBef>
                <a:spcPts val="0"/>
              </a:spcBef>
              <a:buNone/>
            </a:pPr>
            <a:endParaRPr lang="pl-PL" sz="4000" b="1" dirty="0">
              <a:solidFill>
                <a:schemeClr val="accent5">
                  <a:lumMod val="50000"/>
                </a:schemeClr>
              </a:solidFill>
              <a:latin typeface="Chocolate Caliente" panose="02000506080000020003" pitchFamily="2" charset="-18"/>
            </a:endParaRPr>
          </a:p>
          <a:p>
            <a:pPr>
              <a:lnSpc>
                <a:spcPct val="100000"/>
              </a:lnSpc>
              <a:spcBef>
                <a:spcPts val="0"/>
              </a:spcBef>
              <a:buBlip>
                <a:blip r:embed="rId3">
                  <a:extLst>
                    <a:ext uri="{96DAC541-7B7A-43D3-8B79-37D633B846F1}">
                      <asvg:svgBlip xmlns:asvg="http://schemas.microsoft.com/office/drawing/2016/SVG/main" r:embed="rId4"/>
                    </a:ext>
                  </a:extLst>
                </a:blip>
              </a:buBlip>
            </a:pPr>
            <a:r>
              <a:rPr lang="pl-PL" sz="4000" b="1" dirty="0">
                <a:solidFill>
                  <a:schemeClr val="accent5">
                    <a:lumMod val="50000"/>
                  </a:schemeClr>
                </a:solidFill>
                <a:latin typeface="Chocolate Caliente" panose="02000506080000020003" pitchFamily="2" charset="-18"/>
              </a:rPr>
              <a:t> kontakt piłki nastąpił z przedmiotem rzuconym w jej kierunku (but, ochraniacz, itp.).</a:t>
            </a:r>
          </a:p>
          <a:p>
            <a:pPr marL="0" indent="0">
              <a:lnSpc>
                <a:spcPct val="100000"/>
              </a:lnSpc>
              <a:spcBef>
                <a:spcPts val="0"/>
              </a:spcBef>
              <a:buNone/>
            </a:pPr>
            <a:endParaRPr lang="pl-PL" sz="4400" b="1" dirty="0">
              <a:solidFill>
                <a:schemeClr val="accent5">
                  <a:lumMod val="50000"/>
                </a:schemeClr>
              </a:solidFill>
              <a:latin typeface="Chocolate Caliente" panose="02000506080000020003" pitchFamily="2" charset="-18"/>
            </a:endParaRPr>
          </a:p>
          <a:p>
            <a:pPr marL="0" indent="0">
              <a:lnSpc>
                <a:spcPct val="100000"/>
              </a:lnSpc>
              <a:spcBef>
                <a:spcPts val="0"/>
              </a:spcBef>
              <a:buNone/>
            </a:pPr>
            <a:endParaRPr lang="pl-PL" sz="4400" b="1" u="sng" dirty="0">
              <a:solidFill>
                <a:schemeClr val="accent5">
                  <a:lumMod val="50000"/>
                </a:schemeClr>
              </a:solidFill>
              <a:latin typeface="Chocolate Caliente" panose="02000506080000020003" pitchFamily="2" charset="-18"/>
            </a:endParaRPr>
          </a:p>
        </p:txBody>
      </p:sp>
      <p:pic>
        <p:nvPicPr>
          <p:cNvPr id="4" name="Obraz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778" y="330820"/>
            <a:ext cx="960021" cy="1448044"/>
          </a:xfrm>
          <a:prstGeom prst="rect">
            <a:avLst/>
          </a:prstGeom>
        </p:spPr>
      </p:pic>
      <p:sp>
        <p:nvSpPr>
          <p:cNvPr id="5" name="Titel 6"/>
          <p:cNvSpPr txBox="1">
            <a:spLocks/>
          </p:cNvSpPr>
          <p:nvPr/>
        </p:nvSpPr>
        <p:spPr>
          <a:xfrm>
            <a:off x="1531125" y="261590"/>
            <a:ext cx="9089390" cy="935484"/>
          </a:xfrm>
          <a:prstGeom prst="rect">
            <a:avLst/>
          </a:prstGeom>
        </p:spPr>
        <p:txBody>
          <a:bodyPr vert="horz" lIns="104306" tIns="52153" rIns="104306" bIns="52153" rtlCol="0" anchor="ctr">
            <a:normAutofit/>
          </a:bodyPr>
          <a:lstStyle>
            <a:lvl1pPr algn="l" defTabSz="1043056" rtl="0" eaLnBrk="1" latinLnBrk="0" hangingPunct="1">
              <a:spcBef>
                <a:spcPct val="0"/>
              </a:spcBef>
              <a:buNone/>
              <a:defRPr sz="3200" b="1" kern="1200">
                <a:solidFill>
                  <a:schemeClr val="tx1"/>
                </a:solidFill>
                <a:latin typeface="+mj-lt"/>
                <a:ea typeface="+mj-ea"/>
                <a:cs typeface="+mj-cs"/>
              </a:defRPr>
            </a:lvl1pPr>
          </a:lstStyle>
          <a:p>
            <a:pPr algn="ctr"/>
            <a:r>
              <a:rPr lang="pl-PL" dirty="0">
                <a:solidFill>
                  <a:schemeClr val="bg2">
                    <a:lumMod val="25000"/>
                  </a:schemeClr>
                </a:solidFill>
                <a:latin typeface="PZPN_2015" panose="02000803000000000000" pitchFamily="50" charset="-18"/>
                <a:cs typeface="Arial" pitchFamily="34" charset="0"/>
              </a:rPr>
              <a:t>RĘKA W FUTSALU</a:t>
            </a:r>
            <a:endParaRPr lang="de-DE" dirty="0">
              <a:solidFill>
                <a:schemeClr val="bg2">
                  <a:lumMod val="25000"/>
                </a:schemeClr>
              </a:solidFill>
              <a:latin typeface="PZPN_2015" pitchFamily="50" charset="-18"/>
            </a:endParaRPr>
          </a:p>
        </p:txBody>
      </p:sp>
      <p:sp>
        <p:nvSpPr>
          <p:cNvPr id="8" name="pole tekstowe 7"/>
          <p:cNvSpPr txBox="1"/>
          <p:nvPr/>
        </p:nvSpPr>
        <p:spPr>
          <a:xfrm>
            <a:off x="5531440" y="6545281"/>
            <a:ext cx="1088760" cy="276999"/>
          </a:xfrm>
          <a:prstGeom prst="rect">
            <a:avLst/>
          </a:prstGeom>
          <a:noFill/>
        </p:spPr>
        <p:txBody>
          <a:bodyPr wrap="none" rtlCol="0">
            <a:spAutoFit/>
          </a:bodyPr>
          <a:lstStyle/>
          <a:p>
            <a:r>
              <a:rPr lang="pl-PL" sz="1200" dirty="0">
                <a:solidFill>
                  <a:schemeClr val="bg1">
                    <a:lumMod val="50000"/>
                  </a:schemeClr>
                </a:solidFill>
                <a:latin typeface="Chocolate Caliente" panose="02000506080000020003" pitchFamily="2" charset="-18"/>
              </a:rPr>
              <a:t>LaczyNasPilka.pl</a:t>
            </a:r>
          </a:p>
        </p:txBody>
      </p:sp>
    </p:spTree>
    <p:extLst>
      <p:ext uri="{BB962C8B-B14F-4D97-AF65-F5344CB8AC3E}">
        <p14:creationId xmlns:p14="http://schemas.microsoft.com/office/powerpoint/2010/main" val="2560290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291346" y="1266304"/>
            <a:ext cx="5827230" cy="4977738"/>
          </a:xfrm>
        </p:spPr>
        <p:txBody>
          <a:bodyPr>
            <a:normAutofit/>
          </a:bodyPr>
          <a:lstStyle/>
          <a:p>
            <a:pPr marL="0" indent="0" algn="ctr">
              <a:lnSpc>
                <a:spcPct val="100000"/>
              </a:lnSpc>
              <a:spcBef>
                <a:spcPts val="0"/>
              </a:spcBef>
              <a:buNone/>
            </a:pPr>
            <a:r>
              <a:rPr lang="pl-PL" sz="4800" b="1" dirty="0">
                <a:solidFill>
                  <a:schemeClr val="accent5">
                    <a:lumMod val="50000"/>
                  </a:schemeClr>
                </a:solidFill>
                <a:latin typeface="Chocolate Caliente" panose="02000506080000020003" pitchFamily="2" charset="-18"/>
              </a:rPr>
              <a:t>Czy ręka na parkiecie to ręka ułożona naturalnie? </a:t>
            </a:r>
          </a:p>
          <a:p>
            <a:pPr marL="0" indent="0" algn="ctr">
              <a:lnSpc>
                <a:spcPct val="100000"/>
              </a:lnSpc>
              <a:spcBef>
                <a:spcPts val="0"/>
              </a:spcBef>
              <a:buNone/>
            </a:pPr>
            <a:endParaRPr lang="pl-PL" sz="3200" b="1" dirty="0">
              <a:solidFill>
                <a:schemeClr val="accent5">
                  <a:lumMod val="50000"/>
                </a:schemeClr>
              </a:solidFill>
              <a:latin typeface="Chocolate Caliente" panose="02000506080000020003" pitchFamily="2" charset="-18"/>
            </a:endParaRPr>
          </a:p>
          <a:p>
            <a:pPr marL="0" indent="0" algn="just">
              <a:lnSpc>
                <a:spcPct val="100000"/>
              </a:lnSpc>
              <a:spcBef>
                <a:spcPts val="0"/>
              </a:spcBef>
              <a:buNone/>
            </a:pPr>
            <a:r>
              <a:rPr lang="pl-PL" sz="3200" i="1" dirty="0">
                <a:solidFill>
                  <a:schemeClr val="accent5">
                    <a:lumMod val="50000"/>
                  </a:schemeClr>
                </a:solidFill>
                <a:latin typeface="Chocolate Caliente" panose="02000506080000020003" pitchFamily="2" charset="-18"/>
              </a:rPr>
              <a:t>Tak – gdy zawodnik upadł, podnosi się, używa jej dla utrzymania równowagi = decyzja </a:t>
            </a:r>
            <a:r>
              <a:rPr lang="pl-PL" sz="3200" i="1" dirty="0">
                <a:solidFill>
                  <a:schemeClr val="accent5">
                    <a:lumMod val="50000"/>
                  </a:schemeClr>
                </a:solidFill>
                <a:highlight>
                  <a:srgbClr val="00FF00"/>
                </a:highlight>
                <a:latin typeface="Chocolate Caliente" panose="02000506080000020003" pitchFamily="2" charset="-18"/>
              </a:rPr>
              <a:t>GRAĆ DALEJ</a:t>
            </a:r>
          </a:p>
          <a:p>
            <a:pPr marL="0" indent="0" algn="just">
              <a:lnSpc>
                <a:spcPct val="100000"/>
              </a:lnSpc>
              <a:spcBef>
                <a:spcPts val="0"/>
              </a:spcBef>
              <a:buNone/>
            </a:pPr>
            <a:endParaRPr lang="pl-PL" sz="3200" i="1" dirty="0">
              <a:solidFill>
                <a:schemeClr val="accent5">
                  <a:lumMod val="50000"/>
                </a:schemeClr>
              </a:solidFill>
              <a:latin typeface="Chocolate Caliente" panose="02000506080000020003" pitchFamily="2" charset="-18"/>
            </a:endParaRPr>
          </a:p>
          <a:p>
            <a:pPr marL="0" indent="0" algn="just">
              <a:lnSpc>
                <a:spcPct val="100000"/>
              </a:lnSpc>
              <a:spcBef>
                <a:spcPts val="0"/>
              </a:spcBef>
              <a:buNone/>
            </a:pPr>
            <a:endParaRPr lang="pl-PL" sz="4800" i="1" dirty="0">
              <a:solidFill>
                <a:schemeClr val="accent5">
                  <a:lumMod val="50000"/>
                </a:schemeClr>
              </a:solidFill>
              <a:latin typeface="Chocolate Caliente" panose="02000506080000020003" pitchFamily="2" charset="-18"/>
            </a:endParaRPr>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778" y="330820"/>
            <a:ext cx="960021" cy="1448044"/>
          </a:xfrm>
          <a:prstGeom prst="rect">
            <a:avLst/>
          </a:prstGeom>
        </p:spPr>
      </p:pic>
      <p:sp>
        <p:nvSpPr>
          <p:cNvPr id="5" name="Titel 6"/>
          <p:cNvSpPr txBox="1">
            <a:spLocks/>
          </p:cNvSpPr>
          <p:nvPr/>
        </p:nvSpPr>
        <p:spPr>
          <a:xfrm>
            <a:off x="1531125" y="261590"/>
            <a:ext cx="9089390" cy="935484"/>
          </a:xfrm>
          <a:prstGeom prst="rect">
            <a:avLst/>
          </a:prstGeom>
        </p:spPr>
        <p:txBody>
          <a:bodyPr vert="horz" lIns="104306" tIns="52153" rIns="104306" bIns="52153" rtlCol="0" anchor="ctr">
            <a:normAutofit/>
          </a:bodyPr>
          <a:lstStyle>
            <a:lvl1pPr algn="l" defTabSz="1043056" rtl="0" eaLnBrk="1" latinLnBrk="0" hangingPunct="1">
              <a:spcBef>
                <a:spcPct val="0"/>
              </a:spcBef>
              <a:buNone/>
              <a:defRPr sz="3200" b="1" kern="1200">
                <a:solidFill>
                  <a:schemeClr val="tx1"/>
                </a:solidFill>
                <a:latin typeface="+mj-lt"/>
                <a:ea typeface="+mj-ea"/>
                <a:cs typeface="+mj-cs"/>
              </a:defRPr>
            </a:lvl1pPr>
          </a:lstStyle>
          <a:p>
            <a:pPr algn="ctr"/>
            <a:r>
              <a:rPr lang="pl-PL" dirty="0">
                <a:solidFill>
                  <a:schemeClr val="bg2">
                    <a:lumMod val="25000"/>
                  </a:schemeClr>
                </a:solidFill>
                <a:latin typeface="PZPN_2015" panose="02000803000000000000" pitchFamily="50" charset="-18"/>
                <a:cs typeface="Arial" pitchFamily="34" charset="0"/>
              </a:rPr>
              <a:t>RĘKA W FUTSALU</a:t>
            </a:r>
            <a:endParaRPr lang="de-DE" dirty="0">
              <a:solidFill>
                <a:schemeClr val="bg2">
                  <a:lumMod val="25000"/>
                </a:schemeClr>
              </a:solidFill>
              <a:latin typeface="PZPN_2015" pitchFamily="50" charset="-18"/>
            </a:endParaRPr>
          </a:p>
        </p:txBody>
      </p:sp>
      <p:sp>
        <p:nvSpPr>
          <p:cNvPr id="8" name="pole tekstowe 7"/>
          <p:cNvSpPr txBox="1"/>
          <p:nvPr/>
        </p:nvSpPr>
        <p:spPr>
          <a:xfrm>
            <a:off x="5531440" y="6545281"/>
            <a:ext cx="1088760" cy="276999"/>
          </a:xfrm>
          <a:prstGeom prst="rect">
            <a:avLst/>
          </a:prstGeom>
          <a:noFill/>
        </p:spPr>
        <p:txBody>
          <a:bodyPr wrap="none" rtlCol="0">
            <a:spAutoFit/>
          </a:bodyPr>
          <a:lstStyle/>
          <a:p>
            <a:r>
              <a:rPr lang="pl-PL" sz="1200" dirty="0">
                <a:solidFill>
                  <a:schemeClr val="bg1">
                    <a:lumMod val="50000"/>
                  </a:schemeClr>
                </a:solidFill>
                <a:latin typeface="Chocolate Caliente" panose="02000506080000020003" pitchFamily="2" charset="-18"/>
              </a:rPr>
              <a:t>LaczyNasPilka.pl</a:t>
            </a:r>
          </a:p>
        </p:txBody>
      </p:sp>
      <p:pic>
        <p:nvPicPr>
          <p:cNvPr id="6" name="Obraz 5" descr="Obraz zawierający osoba, gracz, trawa, piłka&#10;&#10;Opis wygenerowany przy bardzo wysokim poziomie pewności">
            <a:extLst>
              <a:ext uri="{FF2B5EF4-FFF2-40B4-BE49-F238E27FC236}">
                <a16:creationId xmlns:a16="http://schemas.microsoft.com/office/drawing/2014/main" id="{A1753735-5305-4A9D-B7A2-693C8C9126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7176" y="1382308"/>
            <a:ext cx="4423698" cy="4977738"/>
          </a:xfrm>
          <a:prstGeom prst="rect">
            <a:avLst/>
          </a:prstGeom>
        </p:spPr>
      </p:pic>
    </p:spTree>
    <p:extLst>
      <p:ext uri="{BB962C8B-B14F-4D97-AF65-F5344CB8AC3E}">
        <p14:creationId xmlns:p14="http://schemas.microsoft.com/office/powerpoint/2010/main" val="2428923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317850" y="1382308"/>
            <a:ext cx="5573280" cy="4977738"/>
          </a:xfrm>
        </p:spPr>
        <p:txBody>
          <a:bodyPr>
            <a:normAutofit fontScale="92500" lnSpcReduction="10000"/>
          </a:bodyPr>
          <a:lstStyle/>
          <a:p>
            <a:pPr marL="0" indent="0" algn="ctr">
              <a:lnSpc>
                <a:spcPct val="100000"/>
              </a:lnSpc>
              <a:spcBef>
                <a:spcPts val="0"/>
              </a:spcBef>
              <a:buNone/>
            </a:pPr>
            <a:r>
              <a:rPr lang="pl-PL" sz="4800" b="1" dirty="0">
                <a:solidFill>
                  <a:schemeClr val="accent5">
                    <a:lumMod val="50000"/>
                  </a:schemeClr>
                </a:solidFill>
                <a:latin typeface="Chocolate Caliente" panose="02000506080000020003" pitchFamily="2" charset="-18"/>
              </a:rPr>
              <a:t>Czy ręka na parkiecie to ręka ułożona naturalnie? </a:t>
            </a:r>
          </a:p>
          <a:p>
            <a:pPr marL="0" indent="0" algn="ctr">
              <a:lnSpc>
                <a:spcPct val="100000"/>
              </a:lnSpc>
              <a:spcBef>
                <a:spcPts val="0"/>
              </a:spcBef>
              <a:buNone/>
            </a:pPr>
            <a:endParaRPr lang="pl-PL" sz="3200" b="1" dirty="0">
              <a:solidFill>
                <a:schemeClr val="accent5">
                  <a:lumMod val="50000"/>
                </a:schemeClr>
              </a:solidFill>
              <a:latin typeface="Chocolate Caliente" panose="02000506080000020003" pitchFamily="2" charset="-18"/>
            </a:endParaRPr>
          </a:p>
          <a:p>
            <a:pPr marL="0" indent="0" algn="just">
              <a:lnSpc>
                <a:spcPct val="100000"/>
              </a:lnSpc>
              <a:spcBef>
                <a:spcPts val="0"/>
              </a:spcBef>
              <a:buNone/>
            </a:pPr>
            <a:r>
              <a:rPr lang="pl-PL" sz="3200" i="1" dirty="0">
                <a:solidFill>
                  <a:schemeClr val="accent5">
                    <a:lumMod val="50000"/>
                  </a:schemeClr>
                </a:solidFill>
                <a:latin typeface="Chocolate Caliente" panose="02000506080000020003" pitchFamily="2" charset="-18"/>
              </a:rPr>
              <a:t>Nie – gdy zawodnik wykonuje wślizg w celu odebrania przeciwnikowi piłki, interweniuje w parterze próbując przeciąć podanie = decyzja </a:t>
            </a:r>
            <a:r>
              <a:rPr lang="pl-PL" sz="3200" i="1" dirty="0">
                <a:solidFill>
                  <a:schemeClr val="accent5">
                    <a:lumMod val="50000"/>
                  </a:schemeClr>
                </a:solidFill>
                <a:highlight>
                  <a:srgbClr val="00FF00"/>
                </a:highlight>
                <a:latin typeface="Chocolate Caliente" panose="02000506080000020003" pitchFamily="2" charset="-18"/>
              </a:rPr>
              <a:t>RZUT WOLNY BEZPOŚREDNI/RZUT KARNY</a:t>
            </a:r>
            <a:endParaRPr lang="pl-PL" sz="4800" i="1" dirty="0">
              <a:solidFill>
                <a:schemeClr val="accent5">
                  <a:lumMod val="50000"/>
                </a:schemeClr>
              </a:solidFill>
              <a:highlight>
                <a:srgbClr val="00FF00"/>
              </a:highlight>
              <a:latin typeface="Chocolate Caliente" panose="02000506080000020003" pitchFamily="2" charset="-18"/>
            </a:endParaRPr>
          </a:p>
          <a:p>
            <a:pPr marL="0" indent="0" algn="just">
              <a:lnSpc>
                <a:spcPct val="100000"/>
              </a:lnSpc>
              <a:spcBef>
                <a:spcPts val="0"/>
              </a:spcBef>
              <a:buNone/>
            </a:pPr>
            <a:endParaRPr lang="pl-PL" sz="3200" i="1" dirty="0">
              <a:solidFill>
                <a:schemeClr val="accent5">
                  <a:lumMod val="50000"/>
                </a:schemeClr>
              </a:solidFill>
              <a:latin typeface="Chocolate Caliente" panose="02000506080000020003" pitchFamily="2" charset="-18"/>
            </a:endParaRPr>
          </a:p>
          <a:p>
            <a:pPr marL="0" indent="0" algn="just">
              <a:lnSpc>
                <a:spcPct val="100000"/>
              </a:lnSpc>
              <a:spcBef>
                <a:spcPts val="0"/>
              </a:spcBef>
              <a:buNone/>
            </a:pPr>
            <a:endParaRPr lang="pl-PL" sz="4800" i="1" dirty="0">
              <a:solidFill>
                <a:schemeClr val="accent5">
                  <a:lumMod val="50000"/>
                </a:schemeClr>
              </a:solidFill>
              <a:latin typeface="Chocolate Caliente" panose="02000506080000020003" pitchFamily="2" charset="-18"/>
            </a:endParaRPr>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778" y="330820"/>
            <a:ext cx="960021" cy="1448044"/>
          </a:xfrm>
          <a:prstGeom prst="rect">
            <a:avLst/>
          </a:prstGeom>
        </p:spPr>
      </p:pic>
      <p:sp>
        <p:nvSpPr>
          <p:cNvPr id="5" name="Titel 6"/>
          <p:cNvSpPr txBox="1">
            <a:spLocks/>
          </p:cNvSpPr>
          <p:nvPr/>
        </p:nvSpPr>
        <p:spPr>
          <a:xfrm>
            <a:off x="1531125" y="261590"/>
            <a:ext cx="9089390" cy="935484"/>
          </a:xfrm>
          <a:prstGeom prst="rect">
            <a:avLst/>
          </a:prstGeom>
        </p:spPr>
        <p:txBody>
          <a:bodyPr vert="horz" lIns="104306" tIns="52153" rIns="104306" bIns="52153" rtlCol="0" anchor="ctr">
            <a:normAutofit/>
          </a:bodyPr>
          <a:lstStyle>
            <a:lvl1pPr algn="l" defTabSz="1043056" rtl="0" eaLnBrk="1" latinLnBrk="0" hangingPunct="1">
              <a:spcBef>
                <a:spcPct val="0"/>
              </a:spcBef>
              <a:buNone/>
              <a:defRPr sz="3200" b="1" kern="1200">
                <a:solidFill>
                  <a:schemeClr val="tx1"/>
                </a:solidFill>
                <a:latin typeface="+mj-lt"/>
                <a:ea typeface="+mj-ea"/>
                <a:cs typeface="+mj-cs"/>
              </a:defRPr>
            </a:lvl1pPr>
          </a:lstStyle>
          <a:p>
            <a:pPr algn="ctr"/>
            <a:r>
              <a:rPr lang="pl-PL" dirty="0">
                <a:solidFill>
                  <a:schemeClr val="bg2">
                    <a:lumMod val="25000"/>
                  </a:schemeClr>
                </a:solidFill>
                <a:latin typeface="PZPN_2015" panose="02000803000000000000" pitchFamily="50" charset="-18"/>
                <a:cs typeface="Arial" pitchFamily="34" charset="0"/>
              </a:rPr>
              <a:t>RĘKA W FUTSALU</a:t>
            </a:r>
            <a:endParaRPr lang="de-DE" dirty="0">
              <a:solidFill>
                <a:schemeClr val="bg2">
                  <a:lumMod val="25000"/>
                </a:schemeClr>
              </a:solidFill>
              <a:latin typeface="PZPN_2015" pitchFamily="50" charset="-18"/>
            </a:endParaRPr>
          </a:p>
        </p:txBody>
      </p:sp>
      <p:sp>
        <p:nvSpPr>
          <p:cNvPr id="8" name="pole tekstowe 7"/>
          <p:cNvSpPr txBox="1"/>
          <p:nvPr/>
        </p:nvSpPr>
        <p:spPr>
          <a:xfrm>
            <a:off x="5531440" y="6545281"/>
            <a:ext cx="1088760" cy="276999"/>
          </a:xfrm>
          <a:prstGeom prst="rect">
            <a:avLst/>
          </a:prstGeom>
          <a:noFill/>
        </p:spPr>
        <p:txBody>
          <a:bodyPr wrap="none" rtlCol="0">
            <a:spAutoFit/>
          </a:bodyPr>
          <a:lstStyle/>
          <a:p>
            <a:r>
              <a:rPr lang="pl-PL" sz="1200" dirty="0">
                <a:solidFill>
                  <a:schemeClr val="bg1">
                    <a:lumMod val="50000"/>
                  </a:schemeClr>
                </a:solidFill>
                <a:latin typeface="Chocolate Caliente" panose="02000506080000020003" pitchFamily="2" charset="-18"/>
              </a:rPr>
              <a:t>LaczyNasPilka.pl</a:t>
            </a:r>
          </a:p>
        </p:txBody>
      </p:sp>
      <p:pic>
        <p:nvPicPr>
          <p:cNvPr id="11" name="Obraz 10" descr="Obraz zawierający sport, osoba, mężczyzna, droga&#10;&#10;Opis wygenerowany przy bardzo wysokim poziomie pewności">
            <a:extLst>
              <a:ext uri="{FF2B5EF4-FFF2-40B4-BE49-F238E27FC236}">
                <a16:creationId xmlns:a16="http://schemas.microsoft.com/office/drawing/2014/main" id="{8C0E7A56-4298-4C4B-9874-F83FA566DA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0684" y="1567544"/>
            <a:ext cx="5241136" cy="4977737"/>
          </a:xfrm>
          <a:prstGeom prst="rect">
            <a:avLst/>
          </a:prstGeom>
        </p:spPr>
      </p:pic>
    </p:spTree>
    <p:extLst>
      <p:ext uri="{BB962C8B-B14F-4D97-AF65-F5344CB8AC3E}">
        <p14:creationId xmlns:p14="http://schemas.microsoft.com/office/powerpoint/2010/main" val="1674757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01114" y="2197460"/>
            <a:ext cx="5186506" cy="4398950"/>
          </a:xfrm>
        </p:spPr>
        <p:txBody>
          <a:bodyPr numCol="1">
            <a:normAutofit fontScale="92500"/>
          </a:bodyPr>
          <a:lstStyle/>
          <a:p>
            <a:pPr marL="0" indent="0" algn="ctr">
              <a:lnSpc>
                <a:spcPct val="100000"/>
              </a:lnSpc>
              <a:spcBef>
                <a:spcPts val="0"/>
              </a:spcBef>
              <a:buNone/>
            </a:pPr>
            <a:r>
              <a:rPr lang="pl-PL" sz="4800" b="1" dirty="0">
                <a:solidFill>
                  <a:schemeClr val="accent5">
                    <a:lumMod val="50000"/>
                  </a:schemeClr>
                </a:solidFill>
                <a:latin typeface="Chocolate Caliente" panose="02000506080000020003" pitchFamily="2" charset="-18"/>
              </a:rPr>
              <a:t>Jest przewinienie        </a:t>
            </a:r>
          </a:p>
          <a:p>
            <a:pPr>
              <a:lnSpc>
                <a:spcPct val="100000"/>
              </a:lnSpc>
              <a:spcBef>
                <a:spcPts val="0"/>
              </a:spcBef>
              <a:buFontTx/>
              <a:buChar char="-"/>
            </a:pPr>
            <a:r>
              <a:rPr lang="pl-PL" sz="1800" dirty="0">
                <a:solidFill>
                  <a:schemeClr val="accent5">
                    <a:lumMod val="50000"/>
                  </a:schemeClr>
                </a:solidFill>
                <a:latin typeface="Chocolate Caliente" panose="02000506080000020003" pitchFamily="2" charset="-18"/>
              </a:rPr>
              <a:t>Ręka trafia w piłkę (ręka jest w ruchu do piłki);</a:t>
            </a:r>
          </a:p>
          <a:p>
            <a:pPr>
              <a:lnSpc>
                <a:spcPct val="100000"/>
              </a:lnSpc>
              <a:spcBef>
                <a:spcPts val="0"/>
              </a:spcBef>
              <a:buFontTx/>
              <a:buChar char="-"/>
            </a:pPr>
            <a:r>
              <a:rPr lang="pl-PL" sz="1800" dirty="0">
                <a:solidFill>
                  <a:schemeClr val="accent5">
                    <a:lumMod val="50000"/>
                  </a:schemeClr>
                </a:solidFill>
                <a:latin typeface="Chocolate Caliente" panose="02000506080000020003" pitchFamily="2" charset="-18"/>
              </a:rPr>
              <a:t>Ręka ułożona nienaturalnie (niezgodnie z ruchem zawodnika, zawodnik świadomie powiększa obrys ciała, układa ją nienaturalnie);</a:t>
            </a:r>
          </a:p>
          <a:p>
            <a:pPr>
              <a:lnSpc>
                <a:spcPct val="100000"/>
              </a:lnSpc>
              <a:spcBef>
                <a:spcPts val="0"/>
              </a:spcBef>
              <a:buFontTx/>
              <a:buChar char="-"/>
            </a:pPr>
            <a:r>
              <a:rPr lang="pl-PL" sz="1800" dirty="0">
                <a:solidFill>
                  <a:schemeClr val="accent5">
                    <a:lumMod val="50000"/>
                  </a:schemeClr>
                </a:solidFill>
                <a:latin typeface="Chocolate Caliente" panose="02000506080000020003" pitchFamily="2" charset="-18"/>
              </a:rPr>
              <a:t>Zawodnik wykonuje ruch ręką próbując przyjąć, zagrać piłkę, zawodnik celowo porusza ręką w kierunku piłki;</a:t>
            </a:r>
          </a:p>
          <a:p>
            <a:pPr>
              <a:lnSpc>
                <a:spcPct val="100000"/>
              </a:lnSpc>
              <a:spcBef>
                <a:spcPts val="0"/>
              </a:spcBef>
              <a:buFontTx/>
              <a:buChar char="-"/>
            </a:pPr>
            <a:r>
              <a:rPr lang="pl-PL" sz="1800" dirty="0">
                <a:solidFill>
                  <a:schemeClr val="accent5">
                    <a:lumMod val="50000"/>
                  </a:schemeClr>
                </a:solidFill>
                <a:latin typeface="Chocolate Caliente" panose="02000506080000020003" pitchFamily="2" charset="-18"/>
              </a:rPr>
              <a:t>Piłka trafia w rękę zawodnika z większej odległości,  a zawodnik mógł uniknąć kontaktu;</a:t>
            </a:r>
          </a:p>
          <a:p>
            <a:pPr>
              <a:lnSpc>
                <a:spcPct val="100000"/>
              </a:lnSpc>
              <a:spcBef>
                <a:spcPts val="0"/>
              </a:spcBef>
              <a:buFontTx/>
              <a:buChar char="-"/>
            </a:pPr>
            <a:r>
              <a:rPr lang="pl-PL" sz="1800" dirty="0">
                <a:solidFill>
                  <a:schemeClr val="accent5">
                    <a:lumMod val="50000"/>
                  </a:schemeClr>
                </a:solidFill>
                <a:latin typeface="Chocolate Caliente" panose="02000506080000020003" pitchFamily="2" charset="-18"/>
              </a:rPr>
              <a:t>Zawodnik ręką na parkiecie wykonał ruch do piłki, celowo rozłożył szeroko ręce by powiększyć obrys ciała, poruszał ręką niezgodnie z kierunkiem własnego ruchu;</a:t>
            </a:r>
          </a:p>
          <a:p>
            <a:pPr>
              <a:lnSpc>
                <a:spcPct val="100000"/>
              </a:lnSpc>
              <a:spcBef>
                <a:spcPts val="0"/>
              </a:spcBef>
              <a:buFontTx/>
              <a:buChar char="-"/>
            </a:pPr>
            <a:r>
              <a:rPr lang="pl-PL" sz="1800" dirty="0">
                <a:solidFill>
                  <a:schemeClr val="accent5">
                    <a:lumMod val="50000"/>
                  </a:schemeClr>
                </a:solidFill>
                <a:latin typeface="Chocolate Caliente" panose="02000506080000020003" pitchFamily="2" charset="-18"/>
              </a:rPr>
              <a:t>Dotknął piłkę jakimkolwiek przedmiotem trzymanym w ręce lub rzucił nim w piłkę;</a:t>
            </a:r>
          </a:p>
          <a:p>
            <a:pPr>
              <a:lnSpc>
                <a:spcPct val="100000"/>
              </a:lnSpc>
              <a:spcBef>
                <a:spcPts val="0"/>
              </a:spcBef>
              <a:buFontTx/>
              <a:buChar char="-"/>
            </a:pPr>
            <a:endParaRPr lang="pl-PL" sz="1800" dirty="0">
              <a:solidFill>
                <a:schemeClr val="accent5">
                  <a:lumMod val="50000"/>
                </a:schemeClr>
              </a:solidFill>
              <a:latin typeface="Chocolate Caliente" panose="02000506080000020003" pitchFamily="2" charset="-18"/>
            </a:endParaRPr>
          </a:p>
          <a:p>
            <a:pPr>
              <a:lnSpc>
                <a:spcPct val="100000"/>
              </a:lnSpc>
              <a:spcBef>
                <a:spcPts val="0"/>
              </a:spcBef>
              <a:buFontTx/>
              <a:buChar char="-"/>
            </a:pPr>
            <a:endParaRPr lang="pl-PL" sz="1800" dirty="0">
              <a:solidFill>
                <a:schemeClr val="accent5">
                  <a:lumMod val="50000"/>
                </a:schemeClr>
              </a:solidFill>
              <a:latin typeface="Chocolate Caliente" panose="02000506080000020003" pitchFamily="2" charset="-18"/>
            </a:endParaRPr>
          </a:p>
          <a:p>
            <a:pPr>
              <a:lnSpc>
                <a:spcPct val="100000"/>
              </a:lnSpc>
              <a:spcBef>
                <a:spcPts val="0"/>
              </a:spcBef>
              <a:buFontTx/>
              <a:buChar char="-"/>
            </a:pPr>
            <a:endParaRPr lang="pl-PL" sz="1800" dirty="0">
              <a:solidFill>
                <a:schemeClr val="accent5">
                  <a:lumMod val="50000"/>
                </a:schemeClr>
              </a:solidFill>
              <a:latin typeface="Chocolate Caliente" panose="02000506080000020003" pitchFamily="2" charset="-18"/>
            </a:endParaRPr>
          </a:p>
          <a:p>
            <a:pPr marL="0" indent="0">
              <a:lnSpc>
                <a:spcPct val="100000"/>
              </a:lnSpc>
              <a:spcBef>
                <a:spcPts val="0"/>
              </a:spcBef>
              <a:buNone/>
            </a:pPr>
            <a:endParaRPr lang="pl-PL" sz="1800" b="1" dirty="0">
              <a:solidFill>
                <a:schemeClr val="accent5">
                  <a:lumMod val="50000"/>
                </a:schemeClr>
              </a:solidFill>
              <a:latin typeface="Chocolate Caliente" panose="02000506080000020003" pitchFamily="2" charset="-18"/>
            </a:endParaRPr>
          </a:p>
          <a:p>
            <a:pPr marL="0" indent="0" algn="ctr">
              <a:lnSpc>
                <a:spcPct val="100000"/>
              </a:lnSpc>
              <a:spcBef>
                <a:spcPts val="0"/>
              </a:spcBef>
              <a:buNone/>
            </a:pPr>
            <a:endParaRPr lang="pl-PL" sz="1400" b="1" dirty="0">
              <a:solidFill>
                <a:schemeClr val="accent5">
                  <a:lumMod val="50000"/>
                </a:schemeClr>
              </a:solidFill>
              <a:latin typeface="Chocolate Caliente" panose="02000506080000020003" pitchFamily="2" charset="-18"/>
            </a:endParaRPr>
          </a:p>
          <a:p>
            <a:pPr marL="0" indent="0" algn="ctr">
              <a:lnSpc>
                <a:spcPct val="100000"/>
              </a:lnSpc>
              <a:spcBef>
                <a:spcPts val="0"/>
              </a:spcBef>
              <a:buNone/>
            </a:pPr>
            <a:endParaRPr lang="pl-PL" sz="4800" b="1" dirty="0">
              <a:solidFill>
                <a:schemeClr val="accent5">
                  <a:lumMod val="50000"/>
                </a:schemeClr>
              </a:solidFill>
              <a:latin typeface="Chocolate Caliente" panose="02000506080000020003" pitchFamily="2" charset="-18"/>
            </a:endParaRPr>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778" y="330820"/>
            <a:ext cx="960021" cy="1448044"/>
          </a:xfrm>
          <a:prstGeom prst="rect">
            <a:avLst/>
          </a:prstGeom>
        </p:spPr>
      </p:pic>
      <p:sp>
        <p:nvSpPr>
          <p:cNvPr id="5" name="Titel 6"/>
          <p:cNvSpPr txBox="1">
            <a:spLocks/>
          </p:cNvSpPr>
          <p:nvPr/>
        </p:nvSpPr>
        <p:spPr>
          <a:xfrm>
            <a:off x="1531125" y="261590"/>
            <a:ext cx="9089390" cy="935484"/>
          </a:xfrm>
          <a:prstGeom prst="rect">
            <a:avLst/>
          </a:prstGeom>
        </p:spPr>
        <p:txBody>
          <a:bodyPr vert="horz" lIns="104306" tIns="52153" rIns="104306" bIns="52153" rtlCol="0" anchor="ctr">
            <a:normAutofit/>
          </a:bodyPr>
          <a:lstStyle>
            <a:lvl1pPr algn="l" defTabSz="1043056" rtl="0" eaLnBrk="1" latinLnBrk="0" hangingPunct="1">
              <a:spcBef>
                <a:spcPct val="0"/>
              </a:spcBef>
              <a:buNone/>
              <a:defRPr sz="3200" b="1" kern="1200">
                <a:solidFill>
                  <a:schemeClr val="tx1"/>
                </a:solidFill>
                <a:latin typeface="+mj-lt"/>
                <a:ea typeface="+mj-ea"/>
                <a:cs typeface="+mj-cs"/>
              </a:defRPr>
            </a:lvl1pPr>
          </a:lstStyle>
          <a:p>
            <a:pPr algn="ctr"/>
            <a:r>
              <a:rPr lang="pl-PL" dirty="0">
                <a:solidFill>
                  <a:schemeClr val="bg2">
                    <a:lumMod val="25000"/>
                  </a:schemeClr>
                </a:solidFill>
                <a:latin typeface="PZPN_2015" panose="02000803000000000000" pitchFamily="50" charset="-18"/>
                <a:cs typeface="Arial" pitchFamily="34" charset="0"/>
              </a:rPr>
              <a:t>RĘKA W FUTSALU</a:t>
            </a:r>
            <a:endParaRPr lang="de-DE" dirty="0">
              <a:solidFill>
                <a:schemeClr val="bg2">
                  <a:lumMod val="25000"/>
                </a:schemeClr>
              </a:solidFill>
              <a:latin typeface="PZPN_2015" pitchFamily="50" charset="-18"/>
            </a:endParaRPr>
          </a:p>
        </p:txBody>
      </p:sp>
      <p:sp>
        <p:nvSpPr>
          <p:cNvPr id="8" name="pole tekstowe 7"/>
          <p:cNvSpPr txBox="1"/>
          <p:nvPr/>
        </p:nvSpPr>
        <p:spPr>
          <a:xfrm>
            <a:off x="5531440" y="6545281"/>
            <a:ext cx="1088760" cy="276999"/>
          </a:xfrm>
          <a:prstGeom prst="rect">
            <a:avLst/>
          </a:prstGeom>
          <a:noFill/>
        </p:spPr>
        <p:txBody>
          <a:bodyPr wrap="none" rtlCol="0">
            <a:spAutoFit/>
          </a:bodyPr>
          <a:lstStyle/>
          <a:p>
            <a:r>
              <a:rPr lang="pl-PL" sz="1200" dirty="0">
                <a:solidFill>
                  <a:schemeClr val="bg1">
                    <a:lumMod val="50000"/>
                  </a:schemeClr>
                </a:solidFill>
                <a:latin typeface="Chocolate Caliente" panose="02000506080000020003" pitchFamily="2" charset="-18"/>
              </a:rPr>
              <a:t>LaczyNasPilka.pl</a:t>
            </a:r>
          </a:p>
        </p:txBody>
      </p:sp>
      <p:sp>
        <p:nvSpPr>
          <p:cNvPr id="9" name="Symbol zastępczy zawartości 2">
            <a:extLst>
              <a:ext uri="{FF2B5EF4-FFF2-40B4-BE49-F238E27FC236}">
                <a16:creationId xmlns:a16="http://schemas.microsoft.com/office/drawing/2014/main" id="{9B7FB6D1-807C-4D14-89C6-36A0BC467928}"/>
              </a:ext>
            </a:extLst>
          </p:cNvPr>
          <p:cNvSpPr txBox="1">
            <a:spLocks/>
          </p:cNvSpPr>
          <p:nvPr/>
        </p:nvSpPr>
        <p:spPr>
          <a:xfrm>
            <a:off x="1317849" y="1382308"/>
            <a:ext cx="9302666" cy="9354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pl-PL" sz="4400" b="1" dirty="0">
                <a:solidFill>
                  <a:schemeClr val="accent5">
                    <a:lumMod val="50000"/>
                  </a:schemeClr>
                </a:solidFill>
                <a:latin typeface="Chocolate Caliente" panose="02000506080000020003" pitchFamily="2" charset="-18"/>
              </a:rPr>
              <a:t>RĘKA - PIŁKA</a:t>
            </a:r>
          </a:p>
        </p:txBody>
      </p:sp>
      <p:sp>
        <p:nvSpPr>
          <p:cNvPr id="10" name="Symbol zastępczy zawartości 2">
            <a:extLst>
              <a:ext uri="{FF2B5EF4-FFF2-40B4-BE49-F238E27FC236}">
                <a16:creationId xmlns:a16="http://schemas.microsoft.com/office/drawing/2014/main" id="{5ADB6966-9554-4E7B-89A2-0C67CFED7E26}"/>
              </a:ext>
            </a:extLst>
          </p:cNvPr>
          <p:cNvSpPr txBox="1">
            <a:spLocks/>
          </p:cNvSpPr>
          <p:nvPr/>
        </p:nvSpPr>
        <p:spPr>
          <a:xfrm>
            <a:off x="6096000" y="2277254"/>
            <a:ext cx="6096000" cy="4139588"/>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pl-PL" sz="4800" b="1" dirty="0">
                <a:solidFill>
                  <a:schemeClr val="accent5">
                    <a:lumMod val="50000"/>
                  </a:schemeClr>
                </a:solidFill>
                <a:latin typeface="Chocolate Caliente" panose="02000506080000020003" pitchFamily="2" charset="-18"/>
              </a:rPr>
              <a:t>Nie ma przewinienia</a:t>
            </a:r>
          </a:p>
          <a:p>
            <a:pPr>
              <a:lnSpc>
                <a:spcPct val="100000"/>
              </a:lnSpc>
              <a:spcBef>
                <a:spcPts val="0"/>
              </a:spcBef>
              <a:buFontTx/>
              <a:buChar char="-"/>
            </a:pPr>
            <a:r>
              <a:rPr lang="pl-PL" sz="1800" dirty="0">
                <a:solidFill>
                  <a:schemeClr val="accent5">
                    <a:lumMod val="50000"/>
                  </a:schemeClr>
                </a:solidFill>
                <a:latin typeface="Chocolate Caliente" panose="02000506080000020003" pitchFamily="2" charset="-18"/>
              </a:rPr>
              <a:t>Piłka trafia podczas ruchu zawodnika (ręka nieruchoma, przy ciele, porusza się z ciałem, ręka w ruchu naturalnym), biegu, wślizgu, walki o piłkę, trafienie jest z małej (niewielkiej) odległości; </a:t>
            </a:r>
          </a:p>
          <a:p>
            <a:pPr>
              <a:lnSpc>
                <a:spcPct val="100000"/>
              </a:lnSpc>
              <a:spcBef>
                <a:spcPts val="0"/>
              </a:spcBef>
              <a:buFontTx/>
              <a:buChar char="-"/>
            </a:pPr>
            <a:r>
              <a:rPr lang="pl-PL" sz="1800" dirty="0">
                <a:solidFill>
                  <a:schemeClr val="accent5">
                    <a:lumMod val="50000"/>
                  </a:schemeClr>
                </a:solidFill>
                <a:latin typeface="Chocolate Caliente" panose="02000506080000020003" pitchFamily="2" charset="-18"/>
              </a:rPr>
              <a:t>Piłka trafia w rękę z dalszej odległości po rykoszecie, odbita od części ciała;</a:t>
            </a:r>
          </a:p>
          <a:p>
            <a:pPr>
              <a:lnSpc>
                <a:spcPct val="100000"/>
              </a:lnSpc>
              <a:spcBef>
                <a:spcPts val="0"/>
              </a:spcBef>
              <a:buFontTx/>
              <a:buChar char="-"/>
            </a:pPr>
            <a:r>
              <a:rPr lang="pl-PL" sz="1800" dirty="0">
                <a:solidFill>
                  <a:schemeClr val="accent5">
                    <a:lumMod val="50000"/>
                  </a:schemeClr>
                </a:solidFill>
                <a:latin typeface="Chocolate Caliente" panose="02000506080000020003" pitchFamily="2" charset="-18"/>
              </a:rPr>
              <a:t>Piłka trafia w rękę na parkiecie gdy zawodnik podnosi się, pada, łapie równowagę, jest w niekontrolowanym ruchu;</a:t>
            </a:r>
          </a:p>
          <a:p>
            <a:pPr>
              <a:lnSpc>
                <a:spcPct val="100000"/>
              </a:lnSpc>
              <a:spcBef>
                <a:spcPts val="0"/>
              </a:spcBef>
              <a:buFontTx/>
              <a:buChar char="-"/>
            </a:pPr>
            <a:r>
              <a:rPr lang="pl-PL" sz="1800" dirty="0">
                <a:solidFill>
                  <a:schemeClr val="accent5">
                    <a:lumMod val="50000"/>
                  </a:schemeClr>
                </a:solidFill>
                <a:latin typeface="Chocolate Caliente" panose="02000506080000020003" pitchFamily="2" charset="-18"/>
              </a:rPr>
              <a:t>Piłka trafia w rękę w ruchu gdy zawodnik osłania twarz, wrażliwe części ciała;</a:t>
            </a:r>
          </a:p>
          <a:p>
            <a:pPr>
              <a:lnSpc>
                <a:spcPct val="100000"/>
              </a:lnSpc>
              <a:spcBef>
                <a:spcPts val="0"/>
              </a:spcBef>
              <a:buFontTx/>
              <a:buChar char="-"/>
            </a:pPr>
            <a:r>
              <a:rPr lang="pl-PL" sz="1800" dirty="0">
                <a:solidFill>
                  <a:schemeClr val="accent5">
                    <a:lumMod val="50000"/>
                  </a:schemeClr>
                </a:solidFill>
                <a:latin typeface="Chocolate Caliente" panose="02000506080000020003" pitchFamily="2" charset="-18"/>
              </a:rPr>
              <a:t>Ręka była w obrysie ciała z dalszej odległości, a zawodnik nie mógł uniknąć trafienia; </a:t>
            </a:r>
          </a:p>
          <a:p>
            <a:pPr>
              <a:lnSpc>
                <a:spcPct val="100000"/>
              </a:lnSpc>
              <a:spcBef>
                <a:spcPts val="0"/>
              </a:spcBef>
              <a:buFontTx/>
              <a:buChar char="-"/>
            </a:pPr>
            <a:endParaRPr lang="pl-PL" sz="1800" dirty="0">
              <a:solidFill>
                <a:schemeClr val="accent5">
                  <a:lumMod val="50000"/>
                </a:schemeClr>
              </a:solidFill>
              <a:latin typeface="Chocolate Caliente" panose="02000506080000020003" pitchFamily="2" charset="-18"/>
            </a:endParaRPr>
          </a:p>
          <a:p>
            <a:pPr>
              <a:lnSpc>
                <a:spcPct val="100000"/>
              </a:lnSpc>
              <a:spcBef>
                <a:spcPts val="0"/>
              </a:spcBef>
              <a:buFontTx/>
              <a:buChar char="-"/>
            </a:pPr>
            <a:endParaRPr lang="pl-PL" sz="1800" dirty="0">
              <a:solidFill>
                <a:schemeClr val="accent5">
                  <a:lumMod val="50000"/>
                </a:schemeClr>
              </a:solidFill>
              <a:latin typeface="Chocolate Caliente" panose="02000506080000020003" pitchFamily="2" charset="-18"/>
            </a:endParaRPr>
          </a:p>
          <a:p>
            <a:pPr marL="0" indent="0" algn="ctr">
              <a:lnSpc>
                <a:spcPct val="100000"/>
              </a:lnSpc>
              <a:spcBef>
                <a:spcPts val="0"/>
              </a:spcBef>
              <a:buFont typeface="Arial" panose="020B0604020202020204" pitchFamily="34" charset="0"/>
              <a:buNone/>
            </a:pPr>
            <a:endParaRPr lang="pl-PL" sz="1200" b="1" dirty="0">
              <a:solidFill>
                <a:schemeClr val="accent5">
                  <a:lumMod val="50000"/>
                </a:schemeClr>
              </a:solidFill>
              <a:latin typeface="Chocolate Caliente" panose="02000506080000020003" pitchFamily="2" charset="-18"/>
            </a:endParaRPr>
          </a:p>
          <a:p>
            <a:pPr marL="0" indent="0" algn="ctr">
              <a:lnSpc>
                <a:spcPct val="100000"/>
              </a:lnSpc>
              <a:spcBef>
                <a:spcPts val="0"/>
              </a:spcBef>
              <a:buFont typeface="Arial" panose="020B0604020202020204" pitchFamily="34" charset="0"/>
              <a:buNone/>
            </a:pPr>
            <a:endParaRPr lang="pl-PL" sz="1200" b="1" dirty="0">
              <a:solidFill>
                <a:schemeClr val="accent5">
                  <a:lumMod val="50000"/>
                </a:schemeClr>
              </a:solidFill>
              <a:latin typeface="Chocolate Caliente" panose="02000506080000020003" pitchFamily="2" charset="-18"/>
            </a:endParaRPr>
          </a:p>
          <a:p>
            <a:pPr marL="0" indent="0" algn="ctr">
              <a:lnSpc>
                <a:spcPct val="100000"/>
              </a:lnSpc>
              <a:spcBef>
                <a:spcPts val="0"/>
              </a:spcBef>
              <a:buFont typeface="Arial" panose="020B0604020202020204" pitchFamily="34" charset="0"/>
              <a:buNone/>
            </a:pPr>
            <a:endParaRPr lang="pl-PL" sz="4800" b="1" dirty="0">
              <a:solidFill>
                <a:schemeClr val="accent5">
                  <a:lumMod val="50000"/>
                </a:schemeClr>
              </a:solidFill>
              <a:latin typeface="Chocolate Caliente" panose="02000506080000020003" pitchFamily="2" charset="-18"/>
            </a:endParaRPr>
          </a:p>
        </p:txBody>
      </p:sp>
    </p:spTree>
    <p:extLst>
      <p:ext uri="{BB962C8B-B14F-4D97-AF65-F5344CB8AC3E}">
        <p14:creationId xmlns:p14="http://schemas.microsoft.com/office/powerpoint/2010/main" val="61762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33916" y="1382308"/>
            <a:ext cx="12163647" cy="4977738"/>
          </a:xfrm>
        </p:spPr>
        <p:txBody>
          <a:bodyPr>
            <a:normAutofit fontScale="92500" lnSpcReduction="10000"/>
          </a:bodyPr>
          <a:lstStyle/>
          <a:p>
            <a:pPr marL="0" indent="0" algn="ctr">
              <a:lnSpc>
                <a:spcPct val="100000"/>
              </a:lnSpc>
              <a:spcBef>
                <a:spcPts val="0"/>
              </a:spcBef>
              <a:buNone/>
            </a:pPr>
            <a:r>
              <a:rPr lang="pl-PL" sz="4800" b="1" dirty="0">
                <a:solidFill>
                  <a:schemeClr val="accent5">
                    <a:lumMod val="50000"/>
                  </a:schemeClr>
                </a:solidFill>
                <a:latin typeface="Chocolate Caliente" panose="02000506080000020003" pitchFamily="2" charset="-18"/>
              </a:rPr>
              <a:t>Ręka na pięć pytań</a:t>
            </a:r>
          </a:p>
          <a:p>
            <a:pPr marL="0" indent="0" algn="ctr">
              <a:lnSpc>
                <a:spcPct val="100000"/>
              </a:lnSpc>
              <a:spcBef>
                <a:spcPts val="0"/>
              </a:spcBef>
              <a:buNone/>
            </a:pPr>
            <a:endParaRPr lang="pl-PL" sz="3200" b="1" dirty="0">
              <a:solidFill>
                <a:schemeClr val="accent5">
                  <a:lumMod val="50000"/>
                </a:schemeClr>
              </a:solidFill>
              <a:latin typeface="Chocolate Caliente" panose="02000506080000020003" pitchFamily="2" charset="-18"/>
            </a:endParaRPr>
          </a:p>
          <a:p>
            <a:pPr marL="0" indent="0" algn="just">
              <a:lnSpc>
                <a:spcPct val="100000"/>
              </a:lnSpc>
              <a:spcBef>
                <a:spcPts val="0"/>
              </a:spcBef>
              <a:buNone/>
            </a:pPr>
            <a:r>
              <a:rPr lang="pl-PL" sz="3200" dirty="0"/>
              <a:t>1. Czy ręka dotknęła piłki, czy też piłka dotknęła ręki? </a:t>
            </a:r>
          </a:p>
          <a:p>
            <a:pPr marL="514350" indent="-514350" algn="just">
              <a:lnSpc>
                <a:spcPct val="100000"/>
              </a:lnSpc>
              <a:spcBef>
                <a:spcPts val="0"/>
              </a:spcBef>
              <a:buAutoNum type="arabicPeriod"/>
            </a:pPr>
            <a:endParaRPr lang="pl-PL" sz="3200" dirty="0"/>
          </a:p>
          <a:p>
            <a:pPr marL="0" indent="0" algn="just">
              <a:lnSpc>
                <a:spcPct val="100000"/>
              </a:lnSpc>
              <a:spcBef>
                <a:spcPts val="0"/>
              </a:spcBef>
              <a:buNone/>
            </a:pPr>
            <a:r>
              <a:rPr lang="pl-PL" sz="3200" dirty="0"/>
              <a:t>2. Czy zawodnik używa rąk z zamiarem dotknięcia (zatrzymania) piłki? </a:t>
            </a:r>
          </a:p>
          <a:p>
            <a:pPr marL="0" indent="0" algn="just">
              <a:lnSpc>
                <a:spcPct val="100000"/>
              </a:lnSpc>
              <a:spcBef>
                <a:spcPts val="0"/>
              </a:spcBef>
              <a:buNone/>
            </a:pPr>
            <a:endParaRPr lang="pl-PL" sz="3200" dirty="0"/>
          </a:p>
          <a:p>
            <a:pPr marL="0" indent="0" algn="just">
              <a:lnSpc>
                <a:spcPct val="100000"/>
              </a:lnSpc>
              <a:spcBef>
                <a:spcPts val="0"/>
              </a:spcBef>
              <a:buNone/>
            </a:pPr>
            <a:r>
              <a:rPr lang="pl-PL" sz="3200" dirty="0"/>
              <a:t>3. Czy ręce zawodnika są ułożone naturalnie? </a:t>
            </a:r>
          </a:p>
          <a:p>
            <a:pPr marL="0" indent="0" algn="just">
              <a:lnSpc>
                <a:spcPct val="100000"/>
              </a:lnSpc>
              <a:spcBef>
                <a:spcPts val="0"/>
              </a:spcBef>
              <a:buNone/>
            </a:pPr>
            <a:endParaRPr lang="pl-PL" sz="3200" dirty="0"/>
          </a:p>
          <a:p>
            <a:pPr marL="0" indent="0" algn="just">
              <a:lnSpc>
                <a:spcPct val="100000"/>
              </a:lnSpc>
              <a:spcBef>
                <a:spcPts val="0"/>
              </a:spcBef>
              <a:buNone/>
            </a:pPr>
            <a:r>
              <a:rPr lang="pl-PL" sz="3200" dirty="0"/>
              <a:t>4. Czy zawodnik próbuje uniknąć dotknięcia piłki? </a:t>
            </a:r>
          </a:p>
          <a:p>
            <a:pPr marL="0" indent="0" algn="just">
              <a:lnSpc>
                <a:spcPct val="100000"/>
              </a:lnSpc>
              <a:spcBef>
                <a:spcPts val="0"/>
              </a:spcBef>
              <a:buNone/>
            </a:pPr>
            <a:endParaRPr lang="pl-PL" sz="3200" dirty="0"/>
          </a:p>
          <a:p>
            <a:pPr marL="0" indent="0" algn="just">
              <a:lnSpc>
                <a:spcPct val="100000"/>
              </a:lnSpc>
              <a:spcBef>
                <a:spcPts val="0"/>
              </a:spcBef>
              <a:buNone/>
            </a:pPr>
            <a:r>
              <a:rPr lang="pl-PL" sz="3200" dirty="0"/>
              <a:t>5. Czy zawodnik może uniknąć uderzenia piłki w jego rękę?</a:t>
            </a:r>
            <a:endParaRPr lang="pl-PL" sz="4800" i="1" dirty="0">
              <a:solidFill>
                <a:schemeClr val="accent5">
                  <a:lumMod val="50000"/>
                </a:schemeClr>
              </a:solidFill>
              <a:latin typeface="Chocolate Caliente" panose="02000506080000020003" pitchFamily="2" charset="-18"/>
            </a:endParaRPr>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778" y="330820"/>
            <a:ext cx="960021" cy="1448044"/>
          </a:xfrm>
          <a:prstGeom prst="rect">
            <a:avLst/>
          </a:prstGeom>
        </p:spPr>
      </p:pic>
      <p:sp>
        <p:nvSpPr>
          <p:cNvPr id="5" name="Titel 6"/>
          <p:cNvSpPr txBox="1">
            <a:spLocks/>
          </p:cNvSpPr>
          <p:nvPr/>
        </p:nvSpPr>
        <p:spPr>
          <a:xfrm>
            <a:off x="1531125" y="261590"/>
            <a:ext cx="9089390" cy="935484"/>
          </a:xfrm>
          <a:prstGeom prst="rect">
            <a:avLst/>
          </a:prstGeom>
        </p:spPr>
        <p:txBody>
          <a:bodyPr vert="horz" lIns="104306" tIns="52153" rIns="104306" bIns="52153" rtlCol="0" anchor="ctr">
            <a:normAutofit/>
          </a:bodyPr>
          <a:lstStyle>
            <a:lvl1pPr algn="l" defTabSz="1043056" rtl="0" eaLnBrk="1" latinLnBrk="0" hangingPunct="1">
              <a:spcBef>
                <a:spcPct val="0"/>
              </a:spcBef>
              <a:buNone/>
              <a:defRPr sz="3200" b="1" kern="1200">
                <a:solidFill>
                  <a:schemeClr val="tx1"/>
                </a:solidFill>
                <a:latin typeface="+mj-lt"/>
                <a:ea typeface="+mj-ea"/>
                <a:cs typeface="+mj-cs"/>
              </a:defRPr>
            </a:lvl1pPr>
          </a:lstStyle>
          <a:p>
            <a:pPr algn="ctr"/>
            <a:r>
              <a:rPr lang="pl-PL" dirty="0">
                <a:solidFill>
                  <a:schemeClr val="bg2">
                    <a:lumMod val="25000"/>
                  </a:schemeClr>
                </a:solidFill>
                <a:latin typeface="PZPN_2015" panose="02000803000000000000" pitchFamily="50" charset="-18"/>
                <a:cs typeface="Arial" pitchFamily="34" charset="0"/>
              </a:rPr>
              <a:t>RĘKA W FUTSALU</a:t>
            </a:r>
            <a:endParaRPr lang="de-DE" dirty="0">
              <a:solidFill>
                <a:schemeClr val="bg2">
                  <a:lumMod val="25000"/>
                </a:schemeClr>
              </a:solidFill>
              <a:latin typeface="PZPN_2015" pitchFamily="50" charset="-18"/>
            </a:endParaRPr>
          </a:p>
        </p:txBody>
      </p:sp>
      <p:sp>
        <p:nvSpPr>
          <p:cNvPr id="8" name="pole tekstowe 7"/>
          <p:cNvSpPr txBox="1"/>
          <p:nvPr/>
        </p:nvSpPr>
        <p:spPr>
          <a:xfrm>
            <a:off x="5531440" y="6545281"/>
            <a:ext cx="1088760" cy="276999"/>
          </a:xfrm>
          <a:prstGeom prst="rect">
            <a:avLst/>
          </a:prstGeom>
          <a:noFill/>
        </p:spPr>
        <p:txBody>
          <a:bodyPr wrap="none" rtlCol="0">
            <a:spAutoFit/>
          </a:bodyPr>
          <a:lstStyle/>
          <a:p>
            <a:r>
              <a:rPr lang="pl-PL" sz="1200" dirty="0">
                <a:solidFill>
                  <a:schemeClr val="bg1">
                    <a:lumMod val="50000"/>
                  </a:schemeClr>
                </a:solidFill>
                <a:latin typeface="Chocolate Caliente" panose="02000506080000020003" pitchFamily="2" charset="-18"/>
              </a:rPr>
              <a:t>LaczyNasPilka.pl</a:t>
            </a:r>
          </a:p>
        </p:txBody>
      </p:sp>
    </p:spTree>
    <p:extLst>
      <p:ext uri="{BB962C8B-B14F-4D97-AF65-F5344CB8AC3E}">
        <p14:creationId xmlns:p14="http://schemas.microsoft.com/office/powerpoint/2010/main" val="3765163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33916" y="1382308"/>
            <a:ext cx="12163647" cy="4977738"/>
          </a:xfrm>
        </p:spPr>
        <p:txBody>
          <a:bodyPr>
            <a:normAutofit/>
          </a:bodyPr>
          <a:lstStyle/>
          <a:p>
            <a:pPr marL="0" indent="0" algn="ctr">
              <a:lnSpc>
                <a:spcPct val="100000"/>
              </a:lnSpc>
              <a:spcBef>
                <a:spcPts val="0"/>
              </a:spcBef>
              <a:buNone/>
            </a:pPr>
            <a:r>
              <a:rPr lang="pl-PL" sz="4800" b="1" dirty="0">
                <a:solidFill>
                  <a:schemeClr val="accent5">
                    <a:lumMod val="50000"/>
                  </a:schemeClr>
                </a:solidFill>
                <a:latin typeface="Chocolate Caliente" panose="02000506080000020003" pitchFamily="2" charset="-18"/>
              </a:rPr>
              <a:t>KIEDY ZAWSZE JEST RĘKA?</a:t>
            </a:r>
          </a:p>
          <a:p>
            <a:pPr marL="0" indent="0" algn="ctr">
              <a:lnSpc>
                <a:spcPct val="100000"/>
              </a:lnSpc>
              <a:spcBef>
                <a:spcPts val="0"/>
              </a:spcBef>
              <a:buNone/>
            </a:pPr>
            <a:endParaRPr lang="pl-PL" sz="3200" b="1" dirty="0">
              <a:solidFill>
                <a:schemeClr val="accent5">
                  <a:lumMod val="50000"/>
                </a:schemeClr>
              </a:solidFill>
              <a:latin typeface="Chocolate Caliente" panose="02000506080000020003" pitchFamily="2" charset="-18"/>
            </a:endParaRPr>
          </a:p>
          <a:p>
            <a:pPr marL="0" indent="0" algn="ctr">
              <a:lnSpc>
                <a:spcPct val="100000"/>
              </a:lnSpc>
              <a:spcBef>
                <a:spcPts val="0"/>
              </a:spcBef>
              <a:buNone/>
            </a:pPr>
            <a:r>
              <a:rPr lang="pl-PL" sz="4400" dirty="0"/>
              <a:t>Gdy zawodnik zdobywa bramkę ręką! </a:t>
            </a:r>
          </a:p>
          <a:p>
            <a:pPr marL="0" indent="0" algn="ctr">
              <a:lnSpc>
                <a:spcPct val="100000"/>
              </a:lnSpc>
              <a:spcBef>
                <a:spcPts val="0"/>
              </a:spcBef>
              <a:buNone/>
            </a:pPr>
            <a:endParaRPr lang="pl-PL" sz="4400" dirty="0"/>
          </a:p>
          <a:p>
            <a:pPr marL="0" indent="0" algn="ctr">
              <a:lnSpc>
                <a:spcPct val="100000"/>
              </a:lnSpc>
              <a:spcBef>
                <a:spcPts val="0"/>
              </a:spcBef>
              <a:buNone/>
            </a:pPr>
            <a:r>
              <a:rPr lang="pl-PL" sz="4400" dirty="0">
                <a:highlight>
                  <a:srgbClr val="00FF00"/>
                </a:highlight>
              </a:rPr>
              <a:t>Nie możemy pozwolić aby padały bramki po kontakcie piłki i ręki.</a:t>
            </a:r>
            <a:endParaRPr lang="pl-PL" sz="4400" i="1" dirty="0">
              <a:solidFill>
                <a:schemeClr val="accent5">
                  <a:lumMod val="50000"/>
                </a:schemeClr>
              </a:solidFill>
              <a:highlight>
                <a:srgbClr val="00FF00"/>
              </a:highlight>
              <a:latin typeface="Chocolate Caliente" panose="02000506080000020003" pitchFamily="2" charset="-18"/>
            </a:endParaRPr>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778" y="330820"/>
            <a:ext cx="960021" cy="1448044"/>
          </a:xfrm>
          <a:prstGeom prst="rect">
            <a:avLst/>
          </a:prstGeom>
        </p:spPr>
      </p:pic>
      <p:sp>
        <p:nvSpPr>
          <p:cNvPr id="5" name="Titel 6"/>
          <p:cNvSpPr txBox="1">
            <a:spLocks/>
          </p:cNvSpPr>
          <p:nvPr/>
        </p:nvSpPr>
        <p:spPr>
          <a:xfrm>
            <a:off x="1531125" y="261590"/>
            <a:ext cx="9089390" cy="935484"/>
          </a:xfrm>
          <a:prstGeom prst="rect">
            <a:avLst/>
          </a:prstGeom>
        </p:spPr>
        <p:txBody>
          <a:bodyPr vert="horz" lIns="104306" tIns="52153" rIns="104306" bIns="52153" rtlCol="0" anchor="ctr">
            <a:normAutofit/>
          </a:bodyPr>
          <a:lstStyle>
            <a:lvl1pPr algn="l" defTabSz="1043056" rtl="0" eaLnBrk="1" latinLnBrk="0" hangingPunct="1">
              <a:spcBef>
                <a:spcPct val="0"/>
              </a:spcBef>
              <a:buNone/>
              <a:defRPr sz="3200" b="1" kern="1200">
                <a:solidFill>
                  <a:schemeClr val="tx1"/>
                </a:solidFill>
                <a:latin typeface="+mj-lt"/>
                <a:ea typeface="+mj-ea"/>
                <a:cs typeface="+mj-cs"/>
              </a:defRPr>
            </a:lvl1pPr>
          </a:lstStyle>
          <a:p>
            <a:pPr algn="ctr"/>
            <a:r>
              <a:rPr lang="pl-PL" dirty="0">
                <a:solidFill>
                  <a:schemeClr val="bg2">
                    <a:lumMod val="25000"/>
                  </a:schemeClr>
                </a:solidFill>
                <a:latin typeface="PZPN_2015" panose="02000803000000000000" pitchFamily="50" charset="-18"/>
                <a:cs typeface="Arial" pitchFamily="34" charset="0"/>
              </a:rPr>
              <a:t>RĘKA W FUTSALU</a:t>
            </a:r>
            <a:endParaRPr lang="de-DE" dirty="0">
              <a:solidFill>
                <a:schemeClr val="bg2">
                  <a:lumMod val="25000"/>
                </a:schemeClr>
              </a:solidFill>
              <a:latin typeface="PZPN_2015" pitchFamily="50" charset="-18"/>
            </a:endParaRPr>
          </a:p>
        </p:txBody>
      </p:sp>
      <p:sp>
        <p:nvSpPr>
          <p:cNvPr id="8" name="pole tekstowe 7"/>
          <p:cNvSpPr txBox="1"/>
          <p:nvPr/>
        </p:nvSpPr>
        <p:spPr>
          <a:xfrm>
            <a:off x="5531440" y="6545281"/>
            <a:ext cx="1088760" cy="276999"/>
          </a:xfrm>
          <a:prstGeom prst="rect">
            <a:avLst/>
          </a:prstGeom>
          <a:noFill/>
        </p:spPr>
        <p:txBody>
          <a:bodyPr wrap="none" rtlCol="0">
            <a:spAutoFit/>
          </a:bodyPr>
          <a:lstStyle/>
          <a:p>
            <a:r>
              <a:rPr lang="pl-PL" sz="1200" dirty="0">
                <a:solidFill>
                  <a:schemeClr val="bg1">
                    <a:lumMod val="50000"/>
                  </a:schemeClr>
                </a:solidFill>
                <a:latin typeface="Chocolate Caliente" panose="02000506080000020003" pitchFamily="2" charset="-18"/>
              </a:rPr>
              <a:t>LaczyNasPilka.pl</a:t>
            </a:r>
          </a:p>
        </p:txBody>
      </p:sp>
    </p:spTree>
    <p:extLst>
      <p:ext uri="{BB962C8B-B14F-4D97-AF65-F5344CB8AC3E}">
        <p14:creationId xmlns:p14="http://schemas.microsoft.com/office/powerpoint/2010/main" val="1175010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33918" y="1382308"/>
            <a:ext cx="7346326" cy="4977738"/>
          </a:xfrm>
        </p:spPr>
        <p:txBody>
          <a:bodyPr>
            <a:normAutofit/>
          </a:bodyPr>
          <a:lstStyle/>
          <a:p>
            <a:pPr marL="0" indent="0" algn="ctr">
              <a:lnSpc>
                <a:spcPct val="100000"/>
              </a:lnSpc>
              <a:spcBef>
                <a:spcPts val="0"/>
              </a:spcBef>
              <a:buNone/>
            </a:pPr>
            <a:r>
              <a:rPr lang="pl-PL" sz="4800" b="1" dirty="0">
                <a:solidFill>
                  <a:schemeClr val="accent5">
                    <a:lumMod val="50000"/>
                  </a:schemeClr>
                </a:solidFill>
                <a:latin typeface="Chocolate Caliente" panose="02000506080000020003" pitchFamily="2" charset="-18"/>
              </a:rPr>
              <a:t>NIEWIDZIALNA RĘKA?</a:t>
            </a:r>
          </a:p>
          <a:p>
            <a:pPr marL="0" indent="0" algn="ctr">
              <a:lnSpc>
                <a:spcPct val="100000"/>
              </a:lnSpc>
              <a:spcBef>
                <a:spcPts val="0"/>
              </a:spcBef>
              <a:buNone/>
            </a:pPr>
            <a:endParaRPr lang="pl-PL" sz="3200" b="1" dirty="0">
              <a:solidFill>
                <a:schemeClr val="accent5">
                  <a:lumMod val="50000"/>
                </a:schemeClr>
              </a:solidFill>
              <a:latin typeface="Chocolate Caliente" panose="02000506080000020003" pitchFamily="2" charset="-18"/>
            </a:endParaRPr>
          </a:p>
          <a:p>
            <a:pPr marL="0" indent="0" algn="just">
              <a:lnSpc>
                <a:spcPct val="100000"/>
              </a:lnSpc>
              <a:spcBef>
                <a:spcPts val="0"/>
              </a:spcBef>
              <a:buNone/>
            </a:pPr>
            <a:r>
              <a:rPr lang="pl-PL" sz="3200" dirty="0">
                <a:solidFill>
                  <a:schemeClr val="accent5">
                    <a:lumMod val="50000"/>
                  </a:schemeClr>
                </a:solidFill>
                <a:latin typeface="Chocolate Caliente" panose="02000506080000020003" pitchFamily="2" charset="-18"/>
              </a:rPr>
              <a:t>Co do zasady sędzia powinien reagować zawsze, gdy dochodzi do kontaktu piłki i ręki: </a:t>
            </a:r>
          </a:p>
          <a:p>
            <a:pPr marL="0" indent="0" algn="just">
              <a:lnSpc>
                <a:spcPct val="100000"/>
              </a:lnSpc>
              <a:spcBef>
                <a:spcPts val="0"/>
              </a:spcBef>
              <a:buNone/>
            </a:pPr>
            <a:r>
              <a:rPr lang="pl-PL" sz="3200" dirty="0">
                <a:solidFill>
                  <a:schemeClr val="accent5">
                    <a:lumMod val="50000"/>
                  </a:schemeClr>
                </a:solidFill>
                <a:latin typeface="Chocolate Caliente" panose="02000506080000020003" pitchFamily="2" charset="-18"/>
              </a:rPr>
              <a:t>        werbalnie (okrzyk: </a:t>
            </a:r>
            <a:r>
              <a:rPr lang="pl-PL" sz="3200" i="1" dirty="0">
                <a:solidFill>
                  <a:schemeClr val="accent5">
                    <a:lumMod val="50000"/>
                  </a:schemeClr>
                </a:solidFill>
                <a:latin typeface="Chocolate Caliente" panose="02000506080000020003" pitchFamily="2" charset="-18"/>
              </a:rPr>
              <a:t>graj, przypadek, widziałem itp..)</a:t>
            </a:r>
            <a:r>
              <a:rPr lang="pl-PL" sz="3200" dirty="0">
                <a:solidFill>
                  <a:schemeClr val="accent5">
                    <a:lumMod val="50000"/>
                  </a:schemeClr>
                </a:solidFill>
                <a:latin typeface="Chocolate Caliente" panose="02000506080000020003" pitchFamily="2" charset="-18"/>
              </a:rPr>
              <a:t> </a:t>
            </a:r>
          </a:p>
          <a:p>
            <a:pPr marL="0" indent="0" algn="just">
              <a:lnSpc>
                <a:spcPct val="100000"/>
              </a:lnSpc>
              <a:spcBef>
                <a:spcPts val="0"/>
              </a:spcBef>
              <a:buNone/>
            </a:pPr>
            <a:r>
              <a:rPr lang="pl-PL" sz="3200" dirty="0">
                <a:solidFill>
                  <a:schemeClr val="accent5">
                    <a:lumMod val="50000"/>
                  </a:schemeClr>
                </a:solidFill>
                <a:latin typeface="Chocolate Caliente" panose="02000506080000020003" pitchFamily="2" charset="-18"/>
              </a:rPr>
              <a:t>       niewerbalnie (stosując body </a:t>
            </a:r>
            <a:r>
              <a:rPr lang="pl-PL" sz="3200" dirty="0" err="1">
                <a:solidFill>
                  <a:schemeClr val="accent5">
                    <a:lumMod val="50000"/>
                  </a:schemeClr>
                </a:solidFill>
                <a:latin typeface="Chocolate Caliente" panose="02000506080000020003" pitchFamily="2" charset="-18"/>
              </a:rPr>
              <a:t>language</a:t>
            </a:r>
            <a:r>
              <a:rPr lang="pl-PL" sz="3200" dirty="0">
                <a:solidFill>
                  <a:schemeClr val="accent5">
                    <a:lumMod val="50000"/>
                  </a:schemeClr>
                </a:solidFill>
                <a:latin typeface="Chocolate Caliente" panose="02000506080000020003" pitchFamily="2" charset="-18"/>
              </a:rPr>
              <a:t>: </a:t>
            </a:r>
            <a:r>
              <a:rPr lang="pl-PL" sz="3200" i="1" dirty="0">
                <a:solidFill>
                  <a:schemeClr val="accent5">
                    <a:lumMod val="50000"/>
                  </a:schemeClr>
                </a:solidFill>
                <a:latin typeface="Chocolate Caliente" panose="02000506080000020003" pitchFamily="2" charset="-18"/>
              </a:rPr>
              <a:t>gest, pokręcenie głową, itp.). </a:t>
            </a:r>
          </a:p>
          <a:p>
            <a:pPr marL="0" indent="0" algn="just">
              <a:lnSpc>
                <a:spcPct val="100000"/>
              </a:lnSpc>
              <a:spcBef>
                <a:spcPts val="0"/>
              </a:spcBef>
              <a:buNone/>
            </a:pPr>
            <a:endParaRPr lang="pl-PL" sz="3200" i="1" dirty="0">
              <a:solidFill>
                <a:schemeClr val="accent5">
                  <a:lumMod val="50000"/>
                </a:schemeClr>
              </a:solidFill>
              <a:latin typeface="Chocolate Caliente" panose="02000506080000020003" pitchFamily="2" charset="-18"/>
            </a:endParaRPr>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778" y="330820"/>
            <a:ext cx="960021" cy="1448044"/>
          </a:xfrm>
          <a:prstGeom prst="rect">
            <a:avLst/>
          </a:prstGeom>
        </p:spPr>
      </p:pic>
      <p:sp>
        <p:nvSpPr>
          <p:cNvPr id="5" name="Titel 6"/>
          <p:cNvSpPr txBox="1">
            <a:spLocks/>
          </p:cNvSpPr>
          <p:nvPr/>
        </p:nvSpPr>
        <p:spPr>
          <a:xfrm>
            <a:off x="1531125" y="261590"/>
            <a:ext cx="9089390" cy="935484"/>
          </a:xfrm>
          <a:prstGeom prst="rect">
            <a:avLst/>
          </a:prstGeom>
        </p:spPr>
        <p:txBody>
          <a:bodyPr vert="horz" lIns="104306" tIns="52153" rIns="104306" bIns="52153" rtlCol="0" anchor="ctr">
            <a:normAutofit/>
          </a:bodyPr>
          <a:lstStyle>
            <a:lvl1pPr algn="l" defTabSz="1043056" rtl="0" eaLnBrk="1" latinLnBrk="0" hangingPunct="1">
              <a:spcBef>
                <a:spcPct val="0"/>
              </a:spcBef>
              <a:buNone/>
              <a:defRPr sz="3200" b="1" kern="1200">
                <a:solidFill>
                  <a:schemeClr val="tx1"/>
                </a:solidFill>
                <a:latin typeface="+mj-lt"/>
                <a:ea typeface="+mj-ea"/>
                <a:cs typeface="+mj-cs"/>
              </a:defRPr>
            </a:lvl1pPr>
          </a:lstStyle>
          <a:p>
            <a:pPr algn="ctr"/>
            <a:r>
              <a:rPr lang="pl-PL" dirty="0">
                <a:solidFill>
                  <a:schemeClr val="bg2">
                    <a:lumMod val="25000"/>
                  </a:schemeClr>
                </a:solidFill>
                <a:latin typeface="PZPN_2015" panose="02000803000000000000" pitchFamily="50" charset="-18"/>
                <a:cs typeface="Arial" pitchFamily="34" charset="0"/>
              </a:rPr>
              <a:t>RĘKA W FUTSALU</a:t>
            </a:r>
            <a:endParaRPr lang="de-DE" dirty="0">
              <a:solidFill>
                <a:schemeClr val="bg2">
                  <a:lumMod val="25000"/>
                </a:schemeClr>
              </a:solidFill>
              <a:latin typeface="PZPN_2015" pitchFamily="50" charset="-18"/>
            </a:endParaRPr>
          </a:p>
        </p:txBody>
      </p:sp>
      <p:sp>
        <p:nvSpPr>
          <p:cNvPr id="8" name="pole tekstowe 7"/>
          <p:cNvSpPr txBox="1"/>
          <p:nvPr/>
        </p:nvSpPr>
        <p:spPr>
          <a:xfrm>
            <a:off x="5531440" y="6545281"/>
            <a:ext cx="1088760" cy="276999"/>
          </a:xfrm>
          <a:prstGeom prst="rect">
            <a:avLst/>
          </a:prstGeom>
          <a:noFill/>
        </p:spPr>
        <p:txBody>
          <a:bodyPr wrap="none" rtlCol="0">
            <a:spAutoFit/>
          </a:bodyPr>
          <a:lstStyle/>
          <a:p>
            <a:r>
              <a:rPr lang="pl-PL" sz="1200" dirty="0">
                <a:solidFill>
                  <a:schemeClr val="bg1">
                    <a:lumMod val="50000"/>
                  </a:schemeClr>
                </a:solidFill>
                <a:latin typeface="Chocolate Caliente" panose="02000506080000020003" pitchFamily="2" charset="-18"/>
              </a:rPr>
              <a:t>LaczyNasPilka.pl</a:t>
            </a:r>
          </a:p>
        </p:txBody>
      </p:sp>
      <p:pic>
        <p:nvPicPr>
          <p:cNvPr id="6" name="Grafika 5" descr="Piłka nożna">
            <a:extLst>
              <a:ext uri="{FF2B5EF4-FFF2-40B4-BE49-F238E27FC236}">
                <a16:creationId xmlns:a16="http://schemas.microsoft.com/office/drawing/2014/main" id="{3B4D55E0-0054-48C7-9F46-5328F73DDA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0199" y="4202636"/>
            <a:ext cx="573157" cy="573157"/>
          </a:xfrm>
          <a:prstGeom prst="rect">
            <a:avLst/>
          </a:prstGeom>
        </p:spPr>
      </p:pic>
      <p:pic>
        <p:nvPicPr>
          <p:cNvPr id="9" name="Grafika 8" descr="Piłka nożna">
            <a:extLst>
              <a:ext uri="{FF2B5EF4-FFF2-40B4-BE49-F238E27FC236}">
                <a16:creationId xmlns:a16="http://schemas.microsoft.com/office/drawing/2014/main" id="{3A031FB2-37A4-4F3C-AE5F-C1E5A42FD9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0198" y="4994762"/>
            <a:ext cx="573157" cy="573157"/>
          </a:xfrm>
          <a:prstGeom prst="rect">
            <a:avLst/>
          </a:prstGeom>
        </p:spPr>
      </p:pic>
      <p:pic>
        <p:nvPicPr>
          <p:cNvPr id="16" name="Obraz 15" descr="Obraz zawierający osoba, zawody lekkoatletyczne, sport, mężczyzna&#10;&#10;Opis wygenerowany przy bardzo wysokim poziomie pewności">
            <a:extLst>
              <a:ext uri="{FF2B5EF4-FFF2-40B4-BE49-F238E27FC236}">
                <a16:creationId xmlns:a16="http://schemas.microsoft.com/office/drawing/2014/main" id="{B7F520D0-3367-4D9C-9843-BEE31F9F17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6524" y="1640411"/>
            <a:ext cx="4380392" cy="4535800"/>
          </a:xfrm>
          <a:prstGeom prst="rect">
            <a:avLst/>
          </a:prstGeom>
        </p:spPr>
      </p:pic>
    </p:spTree>
    <p:extLst>
      <p:ext uri="{BB962C8B-B14F-4D97-AF65-F5344CB8AC3E}">
        <p14:creationId xmlns:p14="http://schemas.microsoft.com/office/powerpoint/2010/main" val="1968892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33917" y="2001078"/>
            <a:ext cx="6386283" cy="4358968"/>
          </a:xfrm>
        </p:spPr>
        <p:txBody>
          <a:bodyPr>
            <a:normAutofit lnSpcReduction="10000"/>
          </a:bodyPr>
          <a:lstStyle/>
          <a:p>
            <a:pPr marL="0" indent="0" algn="ctr">
              <a:lnSpc>
                <a:spcPct val="100000"/>
              </a:lnSpc>
              <a:spcBef>
                <a:spcPts val="0"/>
              </a:spcBef>
              <a:buNone/>
            </a:pPr>
            <a:r>
              <a:rPr lang="pl-PL" sz="4800" b="1" dirty="0">
                <a:solidFill>
                  <a:schemeClr val="accent5">
                    <a:lumMod val="50000"/>
                  </a:schemeClr>
                </a:solidFill>
                <a:latin typeface="Chocolate Caliente" panose="02000506080000020003" pitchFamily="2" charset="-18"/>
              </a:rPr>
              <a:t>NIEWIDZIALNA RĘKA?</a:t>
            </a:r>
          </a:p>
          <a:p>
            <a:pPr marL="0" indent="0" algn="ctr">
              <a:lnSpc>
                <a:spcPct val="100000"/>
              </a:lnSpc>
              <a:spcBef>
                <a:spcPts val="0"/>
              </a:spcBef>
              <a:buNone/>
            </a:pPr>
            <a:endParaRPr lang="pl-PL" sz="3200" b="1" dirty="0">
              <a:solidFill>
                <a:schemeClr val="accent5">
                  <a:lumMod val="50000"/>
                </a:schemeClr>
              </a:solidFill>
              <a:latin typeface="Chocolate Caliente" panose="02000506080000020003" pitchFamily="2" charset="-18"/>
            </a:endParaRPr>
          </a:p>
          <a:p>
            <a:pPr marL="0" indent="0" algn="just">
              <a:lnSpc>
                <a:spcPct val="100000"/>
              </a:lnSpc>
              <a:spcBef>
                <a:spcPts val="0"/>
              </a:spcBef>
              <a:buNone/>
            </a:pPr>
            <a:r>
              <a:rPr lang="pl-PL" sz="3000" b="1" dirty="0">
                <a:highlight>
                  <a:srgbClr val="FFFF00"/>
                </a:highlight>
              </a:rPr>
              <a:t>KAŻDA DECYZJA</a:t>
            </a:r>
            <a:r>
              <a:rPr lang="pl-PL" sz="3000" b="1" dirty="0">
                <a:solidFill>
                  <a:schemeClr val="accent5">
                    <a:lumMod val="50000"/>
                  </a:schemeClr>
                </a:solidFill>
                <a:highlight>
                  <a:srgbClr val="FFFF00"/>
                </a:highlight>
              </a:rPr>
              <a:t> </a:t>
            </a:r>
            <a:r>
              <a:rPr lang="pl-PL" sz="3000" b="1" dirty="0">
                <a:solidFill>
                  <a:schemeClr val="accent5">
                    <a:lumMod val="50000"/>
                  </a:schemeClr>
                </a:solidFill>
              </a:rPr>
              <a:t>(faul, gramy dalej) JEST LEPSZA NIŻ UDAWANIE, ŻE NIE WIDZIAŁO SIĘ SYTUACJI. ZAWODNICY MUSZĄ ROZUMIEĆ DECYZJĘ SĘDZIÓW, NIE MUSZĄ SIĘ Z SĘDZIAMI ZGADZAĆ.</a:t>
            </a:r>
          </a:p>
          <a:p>
            <a:pPr marL="0" indent="0" algn="just">
              <a:lnSpc>
                <a:spcPct val="100000"/>
              </a:lnSpc>
              <a:spcBef>
                <a:spcPts val="0"/>
              </a:spcBef>
              <a:buNone/>
            </a:pPr>
            <a:r>
              <a:rPr lang="pl-PL" sz="3000" b="1" dirty="0">
                <a:solidFill>
                  <a:srgbClr val="FF0000"/>
                </a:solidFill>
              </a:rPr>
              <a:t>NIEZROZUMIENIE ZAWSZE BUDZI AGRESJĘ! </a:t>
            </a:r>
            <a:r>
              <a:rPr lang="pl-PL" sz="3000" b="1" dirty="0">
                <a:solidFill>
                  <a:schemeClr val="accent5">
                    <a:lumMod val="50000"/>
                  </a:schemeClr>
                </a:solidFill>
              </a:rPr>
              <a:t> </a:t>
            </a:r>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778" y="330820"/>
            <a:ext cx="960021" cy="1448044"/>
          </a:xfrm>
          <a:prstGeom prst="rect">
            <a:avLst/>
          </a:prstGeom>
        </p:spPr>
      </p:pic>
      <p:sp>
        <p:nvSpPr>
          <p:cNvPr id="5" name="Titel 6"/>
          <p:cNvSpPr txBox="1">
            <a:spLocks/>
          </p:cNvSpPr>
          <p:nvPr/>
        </p:nvSpPr>
        <p:spPr>
          <a:xfrm>
            <a:off x="1531125" y="261590"/>
            <a:ext cx="9089390" cy="935484"/>
          </a:xfrm>
          <a:prstGeom prst="rect">
            <a:avLst/>
          </a:prstGeom>
        </p:spPr>
        <p:txBody>
          <a:bodyPr vert="horz" lIns="104306" tIns="52153" rIns="104306" bIns="52153" rtlCol="0" anchor="ctr">
            <a:normAutofit/>
          </a:bodyPr>
          <a:lstStyle>
            <a:lvl1pPr algn="l" defTabSz="1043056" rtl="0" eaLnBrk="1" latinLnBrk="0" hangingPunct="1">
              <a:spcBef>
                <a:spcPct val="0"/>
              </a:spcBef>
              <a:buNone/>
              <a:defRPr sz="3200" b="1" kern="1200">
                <a:solidFill>
                  <a:schemeClr val="tx1"/>
                </a:solidFill>
                <a:latin typeface="+mj-lt"/>
                <a:ea typeface="+mj-ea"/>
                <a:cs typeface="+mj-cs"/>
              </a:defRPr>
            </a:lvl1pPr>
          </a:lstStyle>
          <a:p>
            <a:pPr algn="ctr"/>
            <a:r>
              <a:rPr lang="pl-PL" dirty="0">
                <a:solidFill>
                  <a:schemeClr val="bg2">
                    <a:lumMod val="25000"/>
                  </a:schemeClr>
                </a:solidFill>
                <a:latin typeface="PZPN_2015" panose="02000803000000000000" pitchFamily="50" charset="-18"/>
                <a:cs typeface="Arial" pitchFamily="34" charset="0"/>
              </a:rPr>
              <a:t>RĘKA W FUTSALU</a:t>
            </a:r>
            <a:endParaRPr lang="de-DE" dirty="0">
              <a:solidFill>
                <a:schemeClr val="bg2">
                  <a:lumMod val="25000"/>
                </a:schemeClr>
              </a:solidFill>
              <a:latin typeface="PZPN_2015" pitchFamily="50" charset="-18"/>
            </a:endParaRPr>
          </a:p>
        </p:txBody>
      </p:sp>
      <p:sp>
        <p:nvSpPr>
          <p:cNvPr id="8" name="pole tekstowe 7"/>
          <p:cNvSpPr txBox="1"/>
          <p:nvPr/>
        </p:nvSpPr>
        <p:spPr>
          <a:xfrm>
            <a:off x="5531440" y="6545281"/>
            <a:ext cx="1088760" cy="276999"/>
          </a:xfrm>
          <a:prstGeom prst="rect">
            <a:avLst/>
          </a:prstGeom>
          <a:noFill/>
        </p:spPr>
        <p:txBody>
          <a:bodyPr wrap="none" rtlCol="0">
            <a:spAutoFit/>
          </a:bodyPr>
          <a:lstStyle/>
          <a:p>
            <a:r>
              <a:rPr lang="pl-PL" sz="1200" dirty="0">
                <a:solidFill>
                  <a:schemeClr val="bg1">
                    <a:lumMod val="50000"/>
                  </a:schemeClr>
                </a:solidFill>
                <a:latin typeface="Chocolate Caliente" panose="02000506080000020003" pitchFamily="2" charset="-18"/>
              </a:rPr>
              <a:t>LaczyNasPilka.pl</a:t>
            </a:r>
          </a:p>
        </p:txBody>
      </p:sp>
      <p:pic>
        <p:nvPicPr>
          <p:cNvPr id="7" name="Obraz 6" descr="Obraz zawierający osoba, zawody lekkoatletyczne, droga, sport&#10;&#10;Opis wygenerowany przy wysokim poziomie pewności">
            <a:extLst>
              <a:ext uri="{FF2B5EF4-FFF2-40B4-BE49-F238E27FC236}">
                <a16:creationId xmlns:a16="http://schemas.microsoft.com/office/drawing/2014/main" id="{837C54F4-B086-4DC0-905B-1483CDA72F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2208" y="1382308"/>
            <a:ext cx="5095875" cy="4520881"/>
          </a:xfrm>
          <a:prstGeom prst="rect">
            <a:avLst/>
          </a:prstGeom>
        </p:spPr>
      </p:pic>
    </p:spTree>
    <p:extLst>
      <p:ext uri="{BB962C8B-B14F-4D97-AF65-F5344CB8AC3E}">
        <p14:creationId xmlns:p14="http://schemas.microsoft.com/office/powerpoint/2010/main" val="1527335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33916" y="1385437"/>
            <a:ext cx="11321306" cy="4977738"/>
          </a:xfrm>
        </p:spPr>
        <p:txBody>
          <a:bodyPr>
            <a:normAutofit fontScale="92500" lnSpcReduction="10000"/>
          </a:bodyPr>
          <a:lstStyle/>
          <a:p>
            <a:pPr marL="0" indent="0" algn="ctr">
              <a:lnSpc>
                <a:spcPct val="100000"/>
              </a:lnSpc>
              <a:spcBef>
                <a:spcPts val="0"/>
              </a:spcBef>
              <a:buNone/>
            </a:pPr>
            <a:r>
              <a:rPr lang="pl-PL" sz="4800" b="1" dirty="0">
                <a:solidFill>
                  <a:schemeClr val="accent5">
                    <a:lumMod val="50000"/>
                  </a:schemeClr>
                </a:solidFill>
                <a:latin typeface="Chocolate Caliente" panose="02000506080000020003" pitchFamily="2" charset="-18"/>
              </a:rPr>
              <a:t>NAPOMNIENIE ZA RĘKĘ?</a:t>
            </a:r>
          </a:p>
          <a:p>
            <a:pPr marL="0" indent="0" algn="ctr">
              <a:lnSpc>
                <a:spcPct val="100000"/>
              </a:lnSpc>
              <a:spcBef>
                <a:spcPts val="0"/>
              </a:spcBef>
              <a:buNone/>
            </a:pPr>
            <a:endParaRPr lang="pl-PL" sz="3200" b="1" dirty="0">
              <a:solidFill>
                <a:schemeClr val="accent5">
                  <a:lumMod val="50000"/>
                </a:schemeClr>
              </a:solidFill>
              <a:latin typeface="Chocolate Caliente" panose="02000506080000020003" pitchFamily="2" charset="-18"/>
            </a:endParaRPr>
          </a:p>
          <a:p>
            <a:pPr marL="0" indent="0" algn="just">
              <a:lnSpc>
                <a:spcPct val="100000"/>
              </a:lnSpc>
              <a:spcBef>
                <a:spcPts val="0"/>
              </a:spcBef>
              <a:buNone/>
            </a:pPr>
            <a:r>
              <a:rPr lang="pl-PL" sz="3200" dirty="0">
                <a:solidFill>
                  <a:schemeClr val="accent5">
                    <a:lumMod val="50000"/>
                  </a:schemeClr>
                </a:solidFill>
                <a:highlight>
                  <a:srgbClr val="FFFF00"/>
                </a:highlight>
                <a:latin typeface="Chocolate Caliente" panose="02000506080000020003" pitchFamily="2" charset="-18"/>
              </a:rPr>
              <a:t>Tak – to możliwe gdy  zawodnik</a:t>
            </a:r>
            <a:r>
              <a:rPr lang="pl-PL" sz="3200" dirty="0">
                <a:solidFill>
                  <a:schemeClr val="accent5">
                    <a:lumMod val="50000"/>
                  </a:schemeClr>
                </a:solidFill>
                <a:latin typeface="Chocolate Caliente" panose="02000506080000020003" pitchFamily="2" charset="-18"/>
              </a:rPr>
              <a:t>: </a:t>
            </a:r>
          </a:p>
          <a:p>
            <a:pPr algn="just">
              <a:lnSpc>
                <a:spcPct val="100000"/>
              </a:lnSpc>
              <a:spcBef>
                <a:spcPts val="0"/>
              </a:spcBef>
            </a:pPr>
            <a:r>
              <a:rPr lang="pl-PL" sz="3200" dirty="0"/>
              <a:t>swoim rozmyślnym zagraniem piłki ręką, przerywa zawodnikowi drużyny przeciwnej możliwość kontynuowania korzystnej akcji, </a:t>
            </a:r>
          </a:p>
          <a:p>
            <a:pPr algn="just">
              <a:lnSpc>
                <a:spcPct val="100000"/>
              </a:lnSpc>
              <a:spcBef>
                <a:spcPts val="0"/>
              </a:spcBef>
            </a:pPr>
            <a:r>
              <a:rPr lang="pl-PL" sz="3200" dirty="0"/>
              <a:t>usiłuje zdobyć bramkę poprzez rozmyślne zagranie piłki ręką, </a:t>
            </a:r>
          </a:p>
          <a:p>
            <a:pPr algn="just">
              <a:lnSpc>
                <a:spcPct val="100000"/>
              </a:lnSpc>
              <a:spcBef>
                <a:spcPts val="0"/>
              </a:spcBef>
            </a:pPr>
            <a:r>
              <a:rPr lang="pl-PL" sz="3200" dirty="0"/>
              <a:t>udaje, że zagrywa piłkę inną częścią ciała a w rzeczywistości zagrywa piłkę ręką w celu oszukania sędziów, </a:t>
            </a:r>
          </a:p>
          <a:p>
            <a:pPr algn="just">
              <a:lnSpc>
                <a:spcPct val="100000"/>
              </a:lnSpc>
              <a:spcBef>
                <a:spcPts val="0"/>
              </a:spcBef>
            </a:pPr>
            <a:r>
              <a:rPr lang="pl-PL" sz="3200" dirty="0"/>
              <a:t>nieskutecznie próbuje zapobiec utracie bramki lub pozbawia przeciwnika realnej szansy zdobycia bramki zagrywając piłkę ręką, </a:t>
            </a:r>
            <a:r>
              <a:rPr lang="pl-PL" sz="3200" dirty="0">
                <a:solidFill>
                  <a:srgbClr val="FF0000"/>
                </a:solidFill>
              </a:rPr>
              <a:t>kiedy jego bramkarz nie znajduje się wewnątrz pola karnego</a:t>
            </a:r>
            <a:r>
              <a:rPr lang="pl-PL" sz="3200" dirty="0"/>
              <a:t>.</a:t>
            </a:r>
            <a:endParaRPr lang="pl-PL" sz="3200" b="1" dirty="0">
              <a:solidFill>
                <a:schemeClr val="accent5">
                  <a:lumMod val="50000"/>
                </a:schemeClr>
              </a:solidFill>
              <a:latin typeface="Chocolate Caliente" panose="02000506080000020003" pitchFamily="2" charset="-18"/>
            </a:endParaRPr>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778" y="330820"/>
            <a:ext cx="960021" cy="1448044"/>
          </a:xfrm>
          <a:prstGeom prst="rect">
            <a:avLst/>
          </a:prstGeom>
        </p:spPr>
      </p:pic>
      <p:sp>
        <p:nvSpPr>
          <p:cNvPr id="5" name="Titel 6"/>
          <p:cNvSpPr txBox="1">
            <a:spLocks/>
          </p:cNvSpPr>
          <p:nvPr/>
        </p:nvSpPr>
        <p:spPr>
          <a:xfrm>
            <a:off x="1531125" y="261590"/>
            <a:ext cx="9089390" cy="935484"/>
          </a:xfrm>
          <a:prstGeom prst="rect">
            <a:avLst/>
          </a:prstGeom>
        </p:spPr>
        <p:txBody>
          <a:bodyPr vert="horz" lIns="104306" tIns="52153" rIns="104306" bIns="52153" rtlCol="0" anchor="ctr">
            <a:normAutofit/>
          </a:bodyPr>
          <a:lstStyle>
            <a:lvl1pPr algn="l" defTabSz="1043056" rtl="0" eaLnBrk="1" latinLnBrk="0" hangingPunct="1">
              <a:spcBef>
                <a:spcPct val="0"/>
              </a:spcBef>
              <a:buNone/>
              <a:defRPr sz="3200" b="1" kern="1200">
                <a:solidFill>
                  <a:schemeClr val="tx1"/>
                </a:solidFill>
                <a:latin typeface="+mj-lt"/>
                <a:ea typeface="+mj-ea"/>
                <a:cs typeface="+mj-cs"/>
              </a:defRPr>
            </a:lvl1pPr>
          </a:lstStyle>
          <a:p>
            <a:pPr algn="ctr"/>
            <a:r>
              <a:rPr lang="pl-PL" dirty="0">
                <a:solidFill>
                  <a:schemeClr val="bg2">
                    <a:lumMod val="25000"/>
                  </a:schemeClr>
                </a:solidFill>
                <a:latin typeface="PZPN_2015" panose="02000803000000000000" pitchFamily="50" charset="-18"/>
                <a:cs typeface="Arial" pitchFamily="34" charset="0"/>
              </a:rPr>
              <a:t>RĘKA W FUTSALU</a:t>
            </a:r>
            <a:endParaRPr lang="de-DE" dirty="0">
              <a:solidFill>
                <a:schemeClr val="bg2">
                  <a:lumMod val="25000"/>
                </a:schemeClr>
              </a:solidFill>
              <a:latin typeface="PZPN_2015" pitchFamily="50" charset="-18"/>
            </a:endParaRPr>
          </a:p>
        </p:txBody>
      </p:sp>
      <p:sp>
        <p:nvSpPr>
          <p:cNvPr id="8" name="pole tekstowe 7"/>
          <p:cNvSpPr txBox="1"/>
          <p:nvPr/>
        </p:nvSpPr>
        <p:spPr>
          <a:xfrm>
            <a:off x="5531440" y="6545281"/>
            <a:ext cx="1088760" cy="276999"/>
          </a:xfrm>
          <a:prstGeom prst="rect">
            <a:avLst/>
          </a:prstGeom>
          <a:noFill/>
        </p:spPr>
        <p:txBody>
          <a:bodyPr wrap="none" rtlCol="0">
            <a:spAutoFit/>
          </a:bodyPr>
          <a:lstStyle/>
          <a:p>
            <a:r>
              <a:rPr lang="pl-PL" sz="1200" dirty="0">
                <a:solidFill>
                  <a:schemeClr val="bg1">
                    <a:lumMod val="50000"/>
                  </a:schemeClr>
                </a:solidFill>
                <a:latin typeface="Chocolate Caliente" panose="02000506080000020003" pitchFamily="2" charset="-18"/>
              </a:rPr>
              <a:t>LaczyNasPilka.pl</a:t>
            </a:r>
          </a:p>
        </p:txBody>
      </p:sp>
      <p:pic>
        <p:nvPicPr>
          <p:cNvPr id="6" name="Obraz 5" descr="Obraz zawierający osoba, wewnątrz, żółty&#10;&#10;Opis wygenerowany przy bardzo wysokim poziomie pewności">
            <a:extLst>
              <a:ext uri="{FF2B5EF4-FFF2-40B4-BE49-F238E27FC236}">
                <a16:creationId xmlns:a16="http://schemas.microsoft.com/office/drawing/2014/main" id="{33281C24-B52C-441F-8E3E-A047173372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7215" y="497954"/>
            <a:ext cx="2977855" cy="2064723"/>
          </a:xfrm>
          <a:prstGeom prst="rect">
            <a:avLst/>
          </a:prstGeom>
        </p:spPr>
      </p:pic>
    </p:spTree>
    <p:extLst>
      <p:ext uri="{BB962C8B-B14F-4D97-AF65-F5344CB8AC3E}">
        <p14:creationId xmlns:p14="http://schemas.microsoft.com/office/powerpoint/2010/main" val="4058670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33917" y="1382308"/>
            <a:ext cx="11321306" cy="4977738"/>
          </a:xfrm>
        </p:spPr>
        <p:txBody>
          <a:bodyPr>
            <a:normAutofit/>
          </a:bodyPr>
          <a:lstStyle/>
          <a:p>
            <a:pPr marL="0" indent="0" algn="ctr">
              <a:lnSpc>
                <a:spcPct val="100000"/>
              </a:lnSpc>
              <a:spcBef>
                <a:spcPts val="0"/>
              </a:spcBef>
              <a:buNone/>
            </a:pPr>
            <a:r>
              <a:rPr lang="pl-PL" sz="4800" b="1" dirty="0">
                <a:solidFill>
                  <a:schemeClr val="accent5">
                    <a:lumMod val="50000"/>
                  </a:schemeClr>
                </a:solidFill>
                <a:latin typeface="Chocolate Caliente" panose="02000506080000020003" pitchFamily="2" charset="-18"/>
              </a:rPr>
              <a:t>NAPOMNIENIE ZA RĘKĘ I SPA </a:t>
            </a:r>
            <a:br>
              <a:rPr lang="pl-PL" sz="4800" b="1" dirty="0">
                <a:solidFill>
                  <a:schemeClr val="accent5">
                    <a:lumMod val="50000"/>
                  </a:schemeClr>
                </a:solidFill>
                <a:latin typeface="Chocolate Caliente" panose="02000506080000020003" pitchFamily="2" charset="-18"/>
              </a:rPr>
            </a:br>
            <a:r>
              <a:rPr lang="pl-PL" sz="3600" b="1" dirty="0">
                <a:solidFill>
                  <a:schemeClr val="accent5">
                    <a:lumMod val="50000"/>
                  </a:schemeClr>
                </a:solidFill>
                <a:latin typeface="Chocolate Caliente" panose="02000506080000020003" pitchFamily="2" charset="-18"/>
              </a:rPr>
              <a:t>(czyli 3 na jednego)</a:t>
            </a:r>
          </a:p>
          <a:p>
            <a:pPr marL="0" indent="0" algn="ctr">
              <a:lnSpc>
                <a:spcPct val="100000"/>
              </a:lnSpc>
              <a:spcBef>
                <a:spcPts val="0"/>
              </a:spcBef>
              <a:buNone/>
            </a:pPr>
            <a:endParaRPr lang="pl-PL" sz="3200" b="1" dirty="0">
              <a:solidFill>
                <a:schemeClr val="accent5">
                  <a:lumMod val="50000"/>
                </a:schemeClr>
              </a:solidFill>
              <a:latin typeface="Chocolate Caliente" panose="02000506080000020003" pitchFamily="2" charset="-18"/>
            </a:endParaRPr>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778" y="330820"/>
            <a:ext cx="960021" cy="1448044"/>
          </a:xfrm>
          <a:prstGeom prst="rect">
            <a:avLst/>
          </a:prstGeom>
        </p:spPr>
      </p:pic>
      <p:sp>
        <p:nvSpPr>
          <p:cNvPr id="5" name="Titel 6"/>
          <p:cNvSpPr txBox="1">
            <a:spLocks/>
          </p:cNvSpPr>
          <p:nvPr/>
        </p:nvSpPr>
        <p:spPr>
          <a:xfrm>
            <a:off x="1531125" y="261590"/>
            <a:ext cx="9089390" cy="935484"/>
          </a:xfrm>
          <a:prstGeom prst="rect">
            <a:avLst/>
          </a:prstGeom>
        </p:spPr>
        <p:txBody>
          <a:bodyPr vert="horz" lIns="104306" tIns="52153" rIns="104306" bIns="52153" rtlCol="0" anchor="ctr">
            <a:normAutofit/>
          </a:bodyPr>
          <a:lstStyle>
            <a:lvl1pPr algn="l" defTabSz="1043056" rtl="0" eaLnBrk="1" latinLnBrk="0" hangingPunct="1">
              <a:spcBef>
                <a:spcPct val="0"/>
              </a:spcBef>
              <a:buNone/>
              <a:defRPr sz="3200" b="1" kern="1200">
                <a:solidFill>
                  <a:schemeClr val="tx1"/>
                </a:solidFill>
                <a:latin typeface="+mj-lt"/>
                <a:ea typeface="+mj-ea"/>
                <a:cs typeface="+mj-cs"/>
              </a:defRPr>
            </a:lvl1pPr>
          </a:lstStyle>
          <a:p>
            <a:pPr algn="ctr"/>
            <a:r>
              <a:rPr lang="pl-PL" dirty="0">
                <a:solidFill>
                  <a:schemeClr val="bg2">
                    <a:lumMod val="25000"/>
                  </a:schemeClr>
                </a:solidFill>
                <a:latin typeface="PZPN_2015" panose="02000803000000000000" pitchFamily="50" charset="-18"/>
                <a:cs typeface="Arial" pitchFamily="34" charset="0"/>
              </a:rPr>
              <a:t>RĘKA W FUTSALU</a:t>
            </a:r>
            <a:endParaRPr lang="de-DE" dirty="0">
              <a:solidFill>
                <a:schemeClr val="bg2">
                  <a:lumMod val="25000"/>
                </a:schemeClr>
              </a:solidFill>
              <a:latin typeface="PZPN_2015" pitchFamily="50" charset="-18"/>
            </a:endParaRPr>
          </a:p>
        </p:txBody>
      </p:sp>
      <p:sp>
        <p:nvSpPr>
          <p:cNvPr id="8" name="pole tekstowe 7"/>
          <p:cNvSpPr txBox="1"/>
          <p:nvPr/>
        </p:nvSpPr>
        <p:spPr>
          <a:xfrm>
            <a:off x="5531440" y="6545281"/>
            <a:ext cx="1088760" cy="276999"/>
          </a:xfrm>
          <a:prstGeom prst="rect">
            <a:avLst/>
          </a:prstGeom>
          <a:noFill/>
        </p:spPr>
        <p:txBody>
          <a:bodyPr wrap="none" rtlCol="0">
            <a:spAutoFit/>
          </a:bodyPr>
          <a:lstStyle/>
          <a:p>
            <a:r>
              <a:rPr lang="pl-PL" sz="1200" dirty="0">
                <a:solidFill>
                  <a:schemeClr val="bg1">
                    <a:lumMod val="50000"/>
                  </a:schemeClr>
                </a:solidFill>
                <a:latin typeface="Chocolate Caliente" panose="02000506080000020003" pitchFamily="2" charset="-18"/>
              </a:rPr>
              <a:t>LaczyNasPilka.pl</a:t>
            </a:r>
          </a:p>
        </p:txBody>
      </p:sp>
      <p:pic>
        <p:nvPicPr>
          <p:cNvPr id="6" name="Obraz 5" descr="Obraz zawierający sport, zawody lekkoatletyczne, wewnątrz, tenis&#10;&#10;Opis wygenerowany przy bardzo wysokim poziomie pewności">
            <a:extLst>
              <a:ext uri="{FF2B5EF4-FFF2-40B4-BE49-F238E27FC236}">
                <a16:creationId xmlns:a16="http://schemas.microsoft.com/office/drawing/2014/main" id="{D689835F-693C-44F5-AA85-87F74B8005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2176" y="2830352"/>
            <a:ext cx="8904788" cy="3529694"/>
          </a:xfrm>
          <a:prstGeom prst="rect">
            <a:avLst/>
          </a:prstGeom>
        </p:spPr>
      </p:pic>
    </p:spTree>
    <p:extLst>
      <p:ext uri="{BB962C8B-B14F-4D97-AF65-F5344CB8AC3E}">
        <p14:creationId xmlns:p14="http://schemas.microsoft.com/office/powerpoint/2010/main" val="487559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091048" y="1567543"/>
            <a:ext cx="9302666" cy="4977738"/>
          </a:xfrm>
        </p:spPr>
        <p:txBody>
          <a:bodyPr>
            <a:normAutofit/>
          </a:bodyPr>
          <a:lstStyle/>
          <a:p>
            <a:pPr marL="0" indent="0" algn="ctr">
              <a:lnSpc>
                <a:spcPct val="150000"/>
              </a:lnSpc>
              <a:buNone/>
            </a:pPr>
            <a:r>
              <a:rPr lang="pl-PL" dirty="0">
                <a:solidFill>
                  <a:schemeClr val="accent5">
                    <a:lumMod val="50000"/>
                  </a:schemeClr>
                </a:solidFill>
                <a:latin typeface="Chocolate Caliente" panose="02000506080000020003" pitchFamily="2" charset="-18"/>
              </a:rPr>
              <a:t>Aby zagranie piłki ręką było faulem akumulowanym muszą zajść następujące warunki:</a:t>
            </a:r>
            <a:br>
              <a:rPr lang="pl-PL" dirty="0">
                <a:solidFill>
                  <a:schemeClr val="accent5">
                    <a:lumMod val="50000"/>
                  </a:schemeClr>
                </a:solidFill>
                <a:latin typeface="Chocolate Caliente" panose="02000506080000020003" pitchFamily="2" charset="-18"/>
              </a:rPr>
            </a:br>
            <a:endParaRPr lang="pl-PL" dirty="0">
              <a:solidFill>
                <a:schemeClr val="accent5">
                  <a:lumMod val="50000"/>
                </a:schemeClr>
              </a:solidFill>
              <a:latin typeface="Chocolate Caliente" panose="02000506080000020003" pitchFamily="2" charset="-18"/>
            </a:endParaRPr>
          </a:p>
          <a:p>
            <a:pPr>
              <a:lnSpc>
                <a:spcPct val="100000"/>
              </a:lnSpc>
              <a:spcBef>
                <a:spcPts val="0"/>
              </a:spcBef>
              <a:buBlip>
                <a:blip r:embed="rId3">
                  <a:extLst>
                    <a:ext uri="{96DAC541-7B7A-43D3-8B79-37D633B846F1}">
                      <asvg:svgBlip xmlns:asvg="http://schemas.microsoft.com/office/drawing/2016/SVG/main" r:embed="rId4"/>
                    </a:ext>
                  </a:extLst>
                </a:blip>
              </a:buBlip>
            </a:pPr>
            <a:r>
              <a:rPr lang="pl-PL" b="1" dirty="0">
                <a:solidFill>
                  <a:schemeClr val="accent5">
                    <a:lumMod val="50000"/>
                  </a:schemeClr>
                </a:solidFill>
                <a:latin typeface="Chocolate Caliente" panose="02000506080000020003" pitchFamily="2" charset="-18"/>
              </a:rPr>
              <a:t>musi zostać popełnione przez zawodnika lub zawodnika rezerwowego, który niepoprawnie dokonał procedury wymiany i nie jest szóstym zawodnikiem swojej drużyny,</a:t>
            </a:r>
          </a:p>
          <a:p>
            <a:pPr>
              <a:lnSpc>
                <a:spcPct val="150000"/>
              </a:lnSpc>
              <a:buBlip>
                <a:blip r:embed="rId3">
                  <a:extLst>
                    <a:ext uri="{96DAC541-7B7A-43D3-8B79-37D633B846F1}">
                      <asvg:svgBlip xmlns:asvg="http://schemas.microsoft.com/office/drawing/2016/SVG/main" r:embed="rId4"/>
                    </a:ext>
                  </a:extLst>
                </a:blip>
              </a:buBlip>
            </a:pPr>
            <a:r>
              <a:rPr lang="pl-PL" b="1" dirty="0">
                <a:solidFill>
                  <a:schemeClr val="accent5">
                    <a:lumMod val="50000"/>
                  </a:schemeClr>
                </a:solidFill>
                <a:latin typeface="Chocolate Caliente" panose="02000506080000020003" pitchFamily="2" charset="-18"/>
              </a:rPr>
              <a:t>musi mieć miejsce na polu gry,</a:t>
            </a:r>
          </a:p>
          <a:p>
            <a:pPr>
              <a:lnSpc>
                <a:spcPct val="150000"/>
              </a:lnSpc>
              <a:buBlip>
                <a:blip r:embed="rId3">
                  <a:extLst>
                    <a:ext uri="{96DAC541-7B7A-43D3-8B79-37D633B846F1}">
                      <asvg:svgBlip xmlns:asvg="http://schemas.microsoft.com/office/drawing/2016/SVG/main" r:embed="rId4"/>
                    </a:ext>
                  </a:extLst>
                </a:blip>
              </a:buBlip>
            </a:pPr>
            <a:r>
              <a:rPr lang="pl-PL" b="1" dirty="0">
                <a:solidFill>
                  <a:schemeClr val="accent5">
                    <a:lumMod val="50000"/>
                  </a:schemeClr>
                </a:solidFill>
                <a:latin typeface="Chocolate Caliente" panose="02000506080000020003" pitchFamily="2" charset="-18"/>
              </a:rPr>
              <a:t>musi mieć miejsce kiedy piłka jest w grze.</a:t>
            </a:r>
          </a:p>
          <a:p>
            <a:pPr marL="0" indent="0" algn="just">
              <a:lnSpc>
                <a:spcPct val="150000"/>
              </a:lnSpc>
              <a:buNone/>
            </a:pPr>
            <a:endParaRPr lang="pl-PL" dirty="0">
              <a:solidFill>
                <a:schemeClr val="accent5">
                  <a:lumMod val="50000"/>
                </a:schemeClr>
              </a:solidFill>
              <a:latin typeface="Chocolate Caliente" panose="02000506080000020003" pitchFamily="2" charset="-18"/>
            </a:endParaRPr>
          </a:p>
        </p:txBody>
      </p:sp>
      <p:pic>
        <p:nvPicPr>
          <p:cNvPr id="4" name="Obraz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778" y="330820"/>
            <a:ext cx="960021" cy="1448044"/>
          </a:xfrm>
          <a:prstGeom prst="rect">
            <a:avLst/>
          </a:prstGeom>
        </p:spPr>
      </p:pic>
      <p:sp>
        <p:nvSpPr>
          <p:cNvPr id="5" name="Titel 6"/>
          <p:cNvSpPr txBox="1">
            <a:spLocks/>
          </p:cNvSpPr>
          <p:nvPr/>
        </p:nvSpPr>
        <p:spPr>
          <a:xfrm>
            <a:off x="1531125" y="261590"/>
            <a:ext cx="9089390" cy="935484"/>
          </a:xfrm>
          <a:prstGeom prst="rect">
            <a:avLst/>
          </a:prstGeom>
        </p:spPr>
        <p:txBody>
          <a:bodyPr vert="horz" lIns="104306" tIns="52153" rIns="104306" bIns="52153" rtlCol="0" anchor="ctr">
            <a:normAutofit/>
          </a:bodyPr>
          <a:lstStyle>
            <a:lvl1pPr algn="l" defTabSz="1043056" rtl="0" eaLnBrk="1" latinLnBrk="0" hangingPunct="1">
              <a:spcBef>
                <a:spcPct val="0"/>
              </a:spcBef>
              <a:buNone/>
              <a:defRPr sz="3200" b="1" kern="1200">
                <a:solidFill>
                  <a:schemeClr val="tx1"/>
                </a:solidFill>
                <a:latin typeface="+mj-lt"/>
                <a:ea typeface="+mj-ea"/>
                <a:cs typeface="+mj-cs"/>
              </a:defRPr>
            </a:lvl1pPr>
          </a:lstStyle>
          <a:p>
            <a:pPr algn="ctr"/>
            <a:r>
              <a:rPr lang="pl-PL" dirty="0">
                <a:solidFill>
                  <a:schemeClr val="bg2">
                    <a:lumMod val="25000"/>
                  </a:schemeClr>
                </a:solidFill>
                <a:latin typeface="PZPN_2015" panose="02000803000000000000" pitchFamily="50" charset="-18"/>
                <a:cs typeface="Arial" pitchFamily="34" charset="0"/>
              </a:rPr>
              <a:t>RĘKA W FUTSALU	</a:t>
            </a:r>
            <a:endParaRPr lang="de-DE" dirty="0">
              <a:solidFill>
                <a:schemeClr val="bg2">
                  <a:lumMod val="25000"/>
                </a:schemeClr>
              </a:solidFill>
              <a:latin typeface="PZPN_2015" pitchFamily="50" charset="-18"/>
            </a:endParaRPr>
          </a:p>
        </p:txBody>
      </p:sp>
      <p:sp>
        <p:nvSpPr>
          <p:cNvPr id="8" name="pole tekstowe 7"/>
          <p:cNvSpPr txBox="1"/>
          <p:nvPr/>
        </p:nvSpPr>
        <p:spPr>
          <a:xfrm>
            <a:off x="5531440" y="6545281"/>
            <a:ext cx="1088760" cy="276999"/>
          </a:xfrm>
          <a:prstGeom prst="rect">
            <a:avLst/>
          </a:prstGeom>
          <a:noFill/>
        </p:spPr>
        <p:txBody>
          <a:bodyPr wrap="none" rtlCol="0">
            <a:spAutoFit/>
          </a:bodyPr>
          <a:lstStyle/>
          <a:p>
            <a:r>
              <a:rPr lang="pl-PL" sz="1200" dirty="0">
                <a:solidFill>
                  <a:schemeClr val="bg1">
                    <a:lumMod val="50000"/>
                  </a:schemeClr>
                </a:solidFill>
                <a:latin typeface="Chocolate Caliente" panose="02000506080000020003" pitchFamily="2" charset="-18"/>
              </a:rPr>
              <a:t>LaczyNasPilka.pl</a:t>
            </a:r>
          </a:p>
        </p:txBody>
      </p:sp>
    </p:spTree>
    <p:extLst>
      <p:ext uri="{BB962C8B-B14F-4D97-AF65-F5344CB8AC3E}">
        <p14:creationId xmlns:p14="http://schemas.microsoft.com/office/powerpoint/2010/main" val="26726937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33917" y="1382308"/>
            <a:ext cx="11321306" cy="4977738"/>
          </a:xfrm>
        </p:spPr>
        <p:txBody>
          <a:bodyPr>
            <a:normAutofit/>
          </a:bodyPr>
          <a:lstStyle/>
          <a:p>
            <a:pPr marL="0" indent="0" algn="ctr">
              <a:lnSpc>
                <a:spcPct val="100000"/>
              </a:lnSpc>
              <a:spcBef>
                <a:spcPts val="0"/>
              </a:spcBef>
              <a:buNone/>
            </a:pPr>
            <a:r>
              <a:rPr lang="pl-PL" sz="4800" b="1" dirty="0">
                <a:solidFill>
                  <a:schemeClr val="accent5">
                    <a:lumMod val="50000"/>
                  </a:schemeClr>
                </a:solidFill>
                <a:latin typeface="Chocolate Caliente" panose="02000506080000020003" pitchFamily="2" charset="-18"/>
              </a:rPr>
              <a:t>WYKLUCZENIE ZA RĘKĘ?</a:t>
            </a:r>
          </a:p>
          <a:p>
            <a:pPr marL="0" indent="0" algn="ctr">
              <a:lnSpc>
                <a:spcPct val="100000"/>
              </a:lnSpc>
              <a:spcBef>
                <a:spcPts val="0"/>
              </a:spcBef>
              <a:buNone/>
            </a:pPr>
            <a:r>
              <a:rPr lang="pl-PL" sz="3200" b="1" dirty="0">
                <a:solidFill>
                  <a:srgbClr val="FF0000"/>
                </a:solidFill>
              </a:rPr>
              <a:t>TAK i NIE</a:t>
            </a:r>
          </a:p>
          <a:p>
            <a:pPr marL="0" indent="0" algn="ctr">
              <a:lnSpc>
                <a:spcPct val="100000"/>
              </a:lnSpc>
              <a:spcBef>
                <a:spcPts val="0"/>
              </a:spcBef>
              <a:buNone/>
            </a:pPr>
            <a:r>
              <a:rPr lang="pl-PL" sz="3200" dirty="0">
                <a:highlight>
                  <a:srgbClr val="00FF00"/>
                </a:highlight>
              </a:rPr>
              <a:t>TAK:</a:t>
            </a:r>
            <a:r>
              <a:rPr lang="pl-PL" sz="3200" dirty="0"/>
              <a:t> Zawodnik musi zostać wykluczony w przypadku, gdy pozbawia drużynę przeciwną bramki lub realnej szansy na jej zdobycie. </a:t>
            </a:r>
          </a:p>
          <a:p>
            <a:pPr marL="0" indent="0" algn="ctr">
              <a:lnSpc>
                <a:spcPct val="100000"/>
              </a:lnSpc>
              <a:spcBef>
                <a:spcPts val="0"/>
              </a:spcBef>
              <a:buNone/>
            </a:pPr>
            <a:endParaRPr lang="pl-PL" sz="3200" dirty="0"/>
          </a:p>
          <a:p>
            <a:pPr marL="0" indent="0" algn="ctr">
              <a:lnSpc>
                <a:spcPct val="100000"/>
              </a:lnSpc>
              <a:spcBef>
                <a:spcPts val="0"/>
              </a:spcBef>
              <a:buNone/>
            </a:pPr>
            <a:r>
              <a:rPr lang="pl-PL" sz="3200" dirty="0">
                <a:highlight>
                  <a:srgbClr val="00FF00"/>
                </a:highlight>
              </a:rPr>
              <a:t>NIE, </a:t>
            </a:r>
            <a:r>
              <a:rPr lang="pl-PL" sz="3200" dirty="0"/>
              <a:t>BO: wykluczenie nie wynika z faktu, że zawodnik celowo zagrał piłkę ręką, ale z faktu, że taka interwencja jest zachowaniem nieakceptowanym ponieważ w sposób niesportowy pozbawia drużyną przeciwną zdobycia bramkę.</a:t>
            </a:r>
            <a:endParaRPr lang="pl-PL" sz="3200" b="1" dirty="0">
              <a:solidFill>
                <a:schemeClr val="accent5">
                  <a:lumMod val="50000"/>
                </a:schemeClr>
              </a:solidFill>
              <a:latin typeface="Chocolate Caliente" panose="02000506080000020003" pitchFamily="2" charset="-18"/>
            </a:endParaRPr>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778" y="330820"/>
            <a:ext cx="960021" cy="1448044"/>
          </a:xfrm>
          <a:prstGeom prst="rect">
            <a:avLst/>
          </a:prstGeom>
        </p:spPr>
      </p:pic>
      <p:sp>
        <p:nvSpPr>
          <p:cNvPr id="5" name="Titel 6"/>
          <p:cNvSpPr txBox="1">
            <a:spLocks/>
          </p:cNvSpPr>
          <p:nvPr/>
        </p:nvSpPr>
        <p:spPr>
          <a:xfrm>
            <a:off x="1531125" y="261590"/>
            <a:ext cx="9089390" cy="935484"/>
          </a:xfrm>
          <a:prstGeom prst="rect">
            <a:avLst/>
          </a:prstGeom>
        </p:spPr>
        <p:txBody>
          <a:bodyPr vert="horz" lIns="104306" tIns="52153" rIns="104306" bIns="52153" rtlCol="0" anchor="ctr">
            <a:normAutofit/>
          </a:bodyPr>
          <a:lstStyle>
            <a:lvl1pPr algn="l" defTabSz="1043056" rtl="0" eaLnBrk="1" latinLnBrk="0" hangingPunct="1">
              <a:spcBef>
                <a:spcPct val="0"/>
              </a:spcBef>
              <a:buNone/>
              <a:defRPr sz="3200" b="1" kern="1200">
                <a:solidFill>
                  <a:schemeClr val="tx1"/>
                </a:solidFill>
                <a:latin typeface="+mj-lt"/>
                <a:ea typeface="+mj-ea"/>
                <a:cs typeface="+mj-cs"/>
              </a:defRPr>
            </a:lvl1pPr>
          </a:lstStyle>
          <a:p>
            <a:pPr algn="ctr"/>
            <a:r>
              <a:rPr lang="pl-PL" dirty="0">
                <a:solidFill>
                  <a:schemeClr val="bg2">
                    <a:lumMod val="25000"/>
                  </a:schemeClr>
                </a:solidFill>
                <a:latin typeface="PZPN_2015" panose="02000803000000000000" pitchFamily="50" charset="-18"/>
                <a:cs typeface="Arial" pitchFamily="34" charset="0"/>
              </a:rPr>
              <a:t>RĘKA W FUTSALU</a:t>
            </a:r>
            <a:endParaRPr lang="de-DE" dirty="0">
              <a:solidFill>
                <a:schemeClr val="bg2">
                  <a:lumMod val="25000"/>
                </a:schemeClr>
              </a:solidFill>
              <a:latin typeface="PZPN_2015" pitchFamily="50" charset="-18"/>
            </a:endParaRPr>
          </a:p>
        </p:txBody>
      </p:sp>
      <p:sp>
        <p:nvSpPr>
          <p:cNvPr id="8" name="pole tekstowe 7"/>
          <p:cNvSpPr txBox="1"/>
          <p:nvPr/>
        </p:nvSpPr>
        <p:spPr>
          <a:xfrm>
            <a:off x="5531440" y="6545281"/>
            <a:ext cx="1088760" cy="276999"/>
          </a:xfrm>
          <a:prstGeom prst="rect">
            <a:avLst/>
          </a:prstGeom>
          <a:noFill/>
        </p:spPr>
        <p:txBody>
          <a:bodyPr wrap="none" rtlCol="0">
            <a:spAutoFit/>
          </a:bodyPr>
          <a:lstStyle/>
          <a:p>
            <a:r>
              <a:rPr lang="pl-PL" sz="1200" dirty="0">
                <a:solidFill>
                  <a:schemeClr val="bg1">
                    <a:lumMod val="50000"/>
                  </a:schemeClr>
                </a:solidFill>
                <a:latin typeface="Chocolate Caliente" panose="02000506080000020003" pitchFamily="2" charset="-18"/>
              </a:rPr>
              <a:t>LaczyNasPilka.pl</a:t>
            </a:r>
          </a:p>
        </p:txBody>
      </p:sp>
      <p:pic>
        <p:nvPicPr>
          <p:cNvPr id="9" name="Obraz 8" descr="Obraz zawierający niebo, zewnętrzne, osoba, trzymający&#10;&#10;Opis wygenerowany przy bardzo wysokim poziomie pewności">
            <a:extLst>
              <a:ext uri="{FF2B5EF4-FFF2-40B4-BE49-F238E27FC236}">
                <a16:creationId xmlns:a16="http://schemas.microsoft.com/office/drawing/2014/main" id="{840650FD-53F1-4D80-A0B0-72AE08ED5A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0109" y="497954"/>
            <a:ext cx="2572022" cy="2203042"/>
          </a:xfrm>
          <a:prstGeom prst="rect">
            <a:avLst/>
          </a:prstGeom>
        </p:spPr>
      </p:pic>
    </p:spTree>
    <p:extLst>
      <p:ext uri="{BB962C8B-B14F-4D97-AF65-F5344CB8AC3E}">
        <p14:creationId xmlns:p14="http://schemas.microsoft.com/office/powerpoint/2010/main" val="1452336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38200" y="2986410"/>
            <a:ext cx="10515600" cy="2223862"/>
          </a:xfrm>
        </p:spPr>
        <p:txBody>
          <a:bodyPr>
            <a:normAutofit/>
          </a:bodyPr>
          <a:lstStyle/>
          <a:p>
            <a:pPr marL="0" indent="0" algn="ctr">
              <a:buNone/>
            </a:pPr>
            <a:r>
              <a:rPr lang="pl-PL" sz="6000" dirty="0">
                <a:solidFill>
                  <a:schemeClr val="bg2">
                    <a:lumMod val="25000"/>
                  </a:schemeClr>
                </a:solidFill>
                <a:latin typeface="PZPN_2015" panose="02000803000000000000" pitchFamily="50" charset="-18"/>
              </a:rPr>
              <a:t>Efektywnej pracy!</a:t>
            </a:r>
            <a:br>
              <a:rPr lang="pl-PL" sz="6000">
                <a:solidFill>
                  <a:schemeClr val="bg2">
                    <a:lumMod val="25000"/>
                  </a:schemeClr>
                </a:solidFill>
                <a:latin typeface="PZPN_2015" panose="02000803000000000000" pitchFamily="50" charset="-18"/>
              </a:rPr>
            </a:br>
            <a:endParaRPr lang="pl-PL" sz="4200" dirty="0">
              <a:solidFill>
                <a:schemeClr val="bg2">
                  <a:lumMod val="25000"/>
                </a:schemeClr>
              </a:solidFill>
              <a:latin typeface="PZPN_2015" panose="02000803000000000000" pitchFamily="50" charset="-18"/>
            </a:endParaRPr>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5953" y="1159495"/>
            <a:ext cx="960021" cy="1448044"/>
          </a:xfrm>
          <a:prstGeom prst="rect">
            <a:avLst/>
          </a:prstGeom>
        </p:spPr>
      </p:pic>
      <p:sp>
        <p:nvSpPr>
          <p:cNvPr id="5" name="pole tekstowe 4"/>
          <p:cNvSpPr txBox="1"/>
          <p:nvPr/>
        </p:nvSpPr>
        <p:spPr>
          <a:xfrm>
            <a:off x="5531440" y="6545281"/>
            <a:ext cx="1088760" cy="276999"/>
          </a:xfrm>
          <a:prstGeom prst="rect">
            <a:avLst/>
          </a:prstGeom>
          <a:noFill/>
        </p:spPr>
        <p:txBody>
          <a:bodyPr wrap="none" rtlCol="0">
            <a:spAutoFit/>
          </a:bodyPr>
          <a:lstStyle/>
          <a:p>
            <a:r>
              <a:rPr lang="pl-PL" sz="1200" dirty="0">
                <a:solidFill>
                  <a:schemeClr val="bg1">
                    <a:lumMod val="50000"/>
                  </a:schemeClr>
                </a:solidFill>
                <a:latin typeface="Chocolate Caliente" panose="02000506080000020003" pitchFamily="2" charset="-18"/>
              </a:rPr>
              <a:t>LaczyNasPilka.pl</a:t>
            </a:r>
          </a:p>
        </p:txBody>
      </p:sp>
    </p:spTree>
    <p:extLst>
      <p:ext uri="{BB962C8B-B14F-4D97-AF65-F5344CB8AC3E}">
        <p14:creationId xmlns:p14="http://schemas.microsoft.com/office/powerpoint/2010/main" val="1009534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01147" y="1778865"/>
            <a:ext cx="5260439" cy="4234070"/>
          </a:xfrm>
        </p:spPr>
        <p:txBody>
          <a:bodyPr>
            <a:normAutofit fontScale="77500" lnSpcReduction="20000"/>
          </a:bodyPr>
          <a:lstStyle/>
          <a:p>
            <a:pPr marL="0" indent="0" algn="ctr">
              <a:lnSpc>
                <a:spcPct val="100000"/>
              </a:lnSpc>
              <a:spcBef>
                <a:spcPts val="0"/>
              </a:spcBef>
              <a:buNone/>
            </a:pPr>
            <a:r>
              <a:rPr lang="pl-PL" sz="3600" dirty="0">
                <a:solidFill>
                  <a:srgbClr val="FF0000"/>
                </a:solidFill>
                <a:latin typeface="Chocolate Caliente" panose="02000506080000020003" pitchFamily="2" charset="-18"/>
              </a:rPr>
              <a:t>Zagranie piłki ręką jest przewinieniem (faulem akumulowanym) gdy</a:t>
            </a:r>
          </a:p>
          <a:p>
            <a:pPr marL="0" indent="0" algn="ctr">
              <a:lnSpc>
                <a:spcPct val="100000"/>
              </a:lnSpc>
              <a:spcBef>
                <a:spcPts val="0"/>
              </a:spcBef>
              <a:buNone/>
            </a:pPr>
            <a:endParaRPr lang="pl-PL" sz="3600" dirty="0">
              <a:solidFill>
                <a:schemeClr val="accent5">
                  <a:lumMod val="50000"/>
                </a:schemeClr>
              </a:solidFill>
              <a:latin typeface="Chocolate Caliente" panose="02000506080000020003" pitchFamily="2" charset="-18"/>
            </a:endParaRPr>
          </a:p>
          <a:p>
            <a:pPr marL="0" indent="0" algn="ctr">
              <a:lnSpc>
                <a:spcPct val="100000"/>
              </a:lnSpc>
              <a:spcBef>
                <a:spcPts val="0"/>
              </a:spcBef>
              <a:buNone/>
            </a:pPr>
            <a:r>
              <a:rPr lang="pl-PL" sz="3600" dirty="0">
                <a:solidFill>
                  <a:schemeClr val="accent5">
                    <a:lumMod val="50000"/>
                  </a:schemeClr>
                </a:solidFill>
                <a:latin typeface="Chocolate Caliente" panose="02000506080000020003" pitchFamily="2" charset="-18"/>
              </a:rPr>
              <a:t>doszło do niego na boisku, dokonał tego zawodnik lub zawodnik rezerwowy po nieprawidłowej procedurze wymiany, a piłka była w grze</a:t>
            </a:r>
          </a:p>
          <a:p>
            <a:pPr marL="0" indent="0" algn="ctr">
              <a:lnSpc>
                <a:spcPct val="100000"/>
              </a:lnSpc>
              <a:spcBef>
                <a:spcPts val="0"/>
              </a:spcBef>
              <a:buNone/>
            </a:pPr>
            <a:endParaRPr lang="pl-PL" sz="3600" b="1" u="sng" dirty="0">
              <a:solidFill>
                <a:schemeClr val="accent5">
                  <a:lumMod val="50000"/>
                </a:schemeClr>
              </a:solidFill>
              <a:highlight>
                <a:srgbClr val="FFFF00"/>
              </a:highlight>
              <a:latin typeface="Chocolate Caliente" panose="02000506080000020003" pitchFamily="2" charset="-18"/>
            </a:endParaRPr>
          </a:p>
          <a:p>
            <a:pPr marL="0" indent="0" algn="ctr">
              <a:lnSpc>
                <a:spcPct val="100000"/>
              </a:lnSpc>
              <a:spcBef>
                <a:spcPts val="0"/>
              </a:spcBef>
              <a:buNone/>
            </a:pPr>
            <a:r>
              <a:rPr lang="pl-PL" sz="3600" b="1" u="sng" dirty="0">
                <a:solidFill>
                  <a:schemeClr val="accent5">
                    <a:lumMod val="50000"/>
                  </a:schemeClr>
                </a:solidFill>
                <a:highlight>
                  <a:srgbClr val="FFFF00"/>
                </a:highlight>
                <a:latin typeface="Chocolate Caliente" panose="02000506080000020003" pitchFamily="2" charset="-18"/>
              </a:rPr>
              <a:t>ORAZ</a:t>
            </a:r>
          </a:p>
          <a:p>
            <a:pPr marL="0" indent="0">
              <a:lnSpc>
                <a:spcPct val="100000"/>
              </a:lnSpc>
              <a:spcBef>
                <a:spcPts val="0"/>
              </a:spcBef>
              <a:buNone/>
            </a:pPr>
            <a:endParaRPr lang="pl-PL" b="1" dirty="0">
              <a:solidFill>
                <a:srgbClr val="FF0000"/>
              </a:solidFill>
              <a:latin typeface="Chocolate Caliente" panose="02000506080000020003" pitchFamily="2" charset="-18"/>
            </a:endParaRPr>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778" y="330820"/>
            <a:ext cx="960021" cy="1448044"/>
          </a:xfrm>
          <a:prstGeom prst="rect">
            <a:avLst/>
          </a:prstGeom>
        </p:spPr>
      </p:pic>
      <p:sp>
        <p:nvSpPr>
          <p:cNvPr id="5" name="Titel 6"/>
          <p:cNvSpPr txBox="1">
            <a:spLocks/>
          </p:cNvSpPr>
          <p:nvPr/>
        </p:nvSpPr>
        <p:spPr>
          <a:xfrm>
            <a:off x="1531125" y="261590"/>
            <a:ext cx="9089390" cy="935484"/>
          </a:xfrm>
          <a:prstGeom prst="rect">
            <a:avLst/>
          </a:prstGeom>
        </p:spPr>
        <p:txBody>
          <a:bodyPr vert="horz" lIns="104306" tIns="52153" rIns="104306" bIns="52153" rtlCol="0" anchor="ctr">
            <a:normAutofit/>
          </a:bodyPr>
          <a:lstStyle>
            <a:lvl1pPr algn="l" defTabSz="1043056" rtl="0" eaLnBrk="1" latinLnBrk="0" hangingPunct="1">
              <a:spcBef>
                <a:spcPct val="0"/>
              </a:spcBef>
              <a:buNone/>
              <a:defRPr sz="3200" b="1" kern="1200">
                <a:solidFill>
                  <a:schemeClr val="tx1"/>
                </a:solidFill>
                <a:latin typeface="+mj-lt"/>
                <a:ea typeface="+mj-ea"/>
                <a:cs typeface="+mj-cs"/>
              </a:defRPr>
            </a:lvl1pPr>
          </a:lstStyle>
          <a:p>
            <a:pPr algn="ctr"/>
            <a:r>
              <a:rPr lang="pl-PL" dirty="0">
                <a:solidFill>
                  <a:schemeClr val="bg2">
                    <a:lumMod val="25000"/>
                  </a:schemeClr>
                </a:solidFill>
                <a:latin typeface="PZPN_2015" panose="02000803000000000000" pitchFamily="50" charset="-18"/>
                <a:cs typeface="Arial" pitchFamily="34" charset="0"/>
              </a:rPr>
              <a:t>RĘKA W FUTSALU</a:t>
            </a:r>
            <a:endParaRPr lang="de-DE" dirty="0">
              <a:solidFill>
                <a:schemeClr val="bg2">
                  <a:lumMod val="25000"/>
                </a:schemeClr>
              </a:solidFill>
              <a:latin typeface="PZPN_2015" pitchFamily="50" charset="-18"/>
            </a:endParaRPr>
          </a:p>
        </p:txBody>
      </p:sp>
      <p:sp>
        <p:nvSpPr>
          <p:cNvPr id="8" name="pole tekstowe 7"/>
          <p:cNvSpPr txBox="1"/>
          <p:nvPr/>
        </p:nvSpPr>
        <p:spPr>
          <a:xfrm>
            <a:off x="5531440" y="6545281"/>
            <a:ext cx="1088760" cy="276999"/>
          </a:xfrm>
          <a:prstGeom prst="rect">
            <a:avLst/>
          </a:prstGeom>
          <a:noFill/>
        </p:spPr>
        <p:txBody>
          <a:bodyPr wrap="none" rtlCol="0">
            <a:spAutoFit/>
          </a:bodyPr>
          <a:lstStyle/>
          <a:p>
            <a:r>
              <a:rPr lang="pl-PL" sz="1200" dirty="0">
                <a:solidFill>
                  <a:schemeClr val="bg1">
                    <a:lumMod val="50000"/>
                  </a:schemeClr>
                </a:solidFill>
                <a:latin typeface="Chocolate Caliente" panose="02000506080000020003" pitchFamily="2" charset="-18"/>
              </a:rPr>
              <a:t>LaczyNasPilka.pl</a:t>
            </a:r>
          </a:p>
        </p:txBody>
      </p:sp>
      <p:pic>
        <p:nvPicPr>
          <p:cNvPr id="15" name="Obraz 14" descr="Obraz zawierający zawody lekkoatletyczne, osoba, sport, podłoże&#10;&#10;Opis wygenerowany przy bardzo wysokim poziomie pewności">
            <a:extLst>
              <a:ext uri="{FF2B5EF4-FFF2-40B4-BE49-F238E27FC236}">
                <a16:creationId xmlns:a16="http://schemas.microsoft.com/office/drawing/2014/main" id="{3E7A6739-3555-4901-B8CC-CF4C07645A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4783" y="1729420"/>
            <a:ext cx="5260439" cy="3889513"/>
          </a:xfrm>
          <a:prstGeom prst="rect">
            <a:avLst/>
          </a:prstGeom>
        </p:spPr>
      </p:pic>
    </p:spTree>
    <p:extLst>
      <p:ext uri="{BB962C8B-B14F-4D97-AF65-F5344CB8AC3E}">
        <p14:creationId xmlns:p14="http://schemas.microsoft.com/office/powerpoint/2010/main" val="1434495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317849" y="1382308"/>
            <a:ext cx="9302666" cy="4977738"/>
          </a:xfrm>
        </p:spPr>
        <p:txBody>
          <a:bodyPr>
            <a:noAutofit/>
          </a:bodyPr>
          <a:lstStyle/>
          <a:p>
            <a:pPr marL="0" indent="0" algn="ctr">
              <a:lnSpc>
                <a:spcPct val="100000"/>
              </a:lnSpc>
              <a:spcBef>
                <a:spcPts val="0"/>
              </a:spcBef>
              <a:buNone/>
            </a:pPr>
            <a:r>
              <a:rPr lang="pl-PL" sz="6600" dirty="0">
                <a:latin typeface="Chocolate Caliente" panose="02000506080000020003" pitchFamily="2" charset="-18"/>
              </a:rPr>
              <a:t>zagranie piłki ręką ma miejsce w sytuacji, gdy zawodnik </a:t>
            </a:r>
            <a:r>
              <a:rPr lang="pl-PL" sz="6600" dirty="0">
                <a:highlight>
                  <a:srgbClr val="FFFF00"/>
                </a:highlight>
                <a:latin typeface="Chocolate Caliente" panose="02000506080000020003" pitchFamily="2" charset="-18"/>
              </a:rPr>
              <a:t>rozmyślnie</a:t>
            </a:r>
            <a:r>
              <a:rPr lang="pl-PL" sz="6600" dirty="0">
                <a:latin typeface="Chocolate Caliente" panose="02000506080000020003" pitchFamily="2" charset="-18"/>
              </a:rPr>
              <a:t> i </a:t>
            </a:r>
            <a:r>
              <a:rPr lang="pl-PL" sz="6600" dirty="0">
                <a:highlight>
                  <a:srgbClr val="FFFF00"/>
                </a:highlight>
                <a:latin typeface="Chocolate Caliente" panose="02000506080000020003" pitchFamily="2" charset="-18"/>
              </a:rPr>
              <a:t>świadomie</a:t>
            </a:r>
            <a:r>
              <a:rPr lang="pl-PL" sz="6600" dirty="0">
                <a:latin typeface="Chocolate Caliente" panose="02000506080000020003" pitchFamily="2" charset="-18"/>
              </a:rPr>
              <a:t> dotyka piłki ręką</a:t>
            </a:r>
            <a:endParaRPr lang="pl-PL" sz="6600" b="1" dirty="0">
              <a:latin typeface="Chocolate Caliente" panose="02000506080000020003" pitchFamily="2" charset="-18"/>
            </a:endParaRPr>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778" y="330820"/>
            <a:ext cx="960021" cy="1448044"/>
          </a:xfrm>
          <a:prstGeom prst="rect">
            <a:avLst/>
          </a:prstGeom>
        </p:spPr>
      </p:pic>
      <p:sp>
        <p:nvSpPr>
          <p:cNvPr id="5" name="Titel 6"/>
          <p:cNvSpPr txBox="1">
            <a:spLocks/>
          </p:cNvSpPr>
          <p:nvPr/>
        </p:nvSpPr>
        <p:spPr>
          <a:xfrm>
            <a:off x="1807259" y="252167"/>
            <a:ext cx="9089390" cy="935484"/>
          </a:xfrm>
          <a:prstGeom prst="rect">
            <a:avLst/>
          </a:prstGeom>
        </p:spPr>
        <p:txBody>
          <a:bodyPr vert="horz" lIns="104306" tIns="52153" rIns="104306" bIns="52153" rtlCol="0" anchor="ctr">
            <a:normAutofit/>
          </a:bodyPr>
          <a:lstStyle>
            <a:lvl1pPr algn="l" defTabSz="1043056" rtl="0" eaLnBrk="1" latinLnBrk="0" hangingPunct="1">
              <a:spcBef>
                <a:spcPct val="0"/>
              </a:spcBef>
              <a:buNone/>
              <a:defRPr sz="3200" b="1" kern="1200">
                <a:solidFill>
                  <a:schemeClr val="tx1"/>
                </a:solidFill>
                <a:latin typeface="+mj-lt"/>
                <a:ea typeface="+mj-ea"/>
                <a:cs typeface="+mj-cs"/>
              </a:defRPr>
            </a:lvl1pPr>
          </a:lstStyle>
          <a:p>
            <a:pPr algn="ctr"/>
            <a:r>
              <a:rPr lang="pl-PL" dirty="0">
                <a:solidFill>
                  <a:schemeClr val="bg2">
                    <a:lumMod val="25000"/>
                  </a:schemeClr>
                </a:solidFill>
                <a:latin typeface="PZPN_2015" panose="02000803000000000000" pitchFamily="50" charset="-18"/>
                <a:cs typeface="Arial" pitchFamily="34" charset="0"/>
              </a:rPr>
              <a:t>RĘKA W FUTSALU</a:t>
            </a:r>
            <a:endParaRPr lang="de-DE" dirty="0">
              <a:solidFill>
                <a:schemeClr val="bg2">
                  <a:lumMod val="25000"/>
                </a:schemeClr>
              </a:solidFill>
              <a:latin typeface="PZPN_2015" pitchFamily="50" charset="-18"/>
            </a:endParaRPr>
          </a:p>
        </p:txBody>
      </p:sp>
      <p:sp>
        <p:nvSpPr>
          <p:cNvPr id="8" name="pole tekstowe 7"/>
          <p:cNvSpPr txBox="1"/>
          <p:nvPr/>
        </p:nvSpPr>
        <p:spPr>
          <a:xfrm>
            <a:off x="5531440" y="6545281"/>
            <a:ext cx="1088760" cy="276999"/>
          </a:xfrm>
          <a:prstGeom prst="rect">
            <a:avLst/>
          </a:prstGeom>
          <a:noFill/>
        </p:spPr>
        <p:txBody>
          <a:bodyPr wrap="none" rtlCol="0">
            <a:spAutoFit/>
          </a:bodyPr>
          <a:lstStyle/>
          <a:p>
            <a:r>
              <a:rPr lang="pl-PL" sz="1200" dirty="0">
                <a:solidFill>
                  <a:schemeClr val="bg1">
                    <a:lumMod val="50000"/>
                  </a:schemeClr>
                </a:solidFill>
                <a:latin typeface="Chocolate Caliente" panose="02000506080000020003" pitchFamily="2" charset="-18"/>
              </a:rPr>
              <a:t>LaczyNasPilka.pl</a:t>
            </a:r>
          </a:p>
        </p:txBody>
      </p:sp>
    </p:spTree>
    <p:extLst>
      <p:ext uri="{BB962C8B-B14F-4D97-AF65-F5344CB8AC3E}">
        <p14:creationId xmlns:p14="http://schemas.microsoft.com/office/powerpoint/2010/main" val="2966661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344353" y="1759496"/>
            <a:ext cx="4990186" cy="4223362"/>
          </a:xfrm>
        </p:spPr>
        <p:txBody>
          <a:bodyPr>
            <a:noAutofit/>
          </a:bodyPr>
          <a:lstStyle/>
          <a:p>
            <a:pPr marL="0" indent="0" algn="ctr">
              <a:lnSpc>
                <a:spcPct val="100000"/>
              </a:lnSpc>
              <a:spcBef>
                <a:spcPts val="0"/>
              </a:spcBef>
              <a:buNone/>
            </a:pPr>
            <a:r>
              <a:rPr lang="pl-PL" sz="5400" dirty="0">
                <a:latin typeface="Chocolate Caliente" panose="02000506080000020003" pitchFamily="2" charset="-18"/>
              </a:rPr>
              <a:t>Kiedy w </a:t>
            </a:r>
            <a:r>
              <a:rPr lang="pl-PL" sz="5400" dirty="0" err="1">
                <a:latin typeface="Chocolate Caliente" panose="02000506080000020003" pitchFamily="2" charset="-18"/>
              </a:rPr>
              <a:t>futsalu</a:t>
            </a:r>
            <a:r>
              <a:rPr lang="pl-PL" sz="5400" dirty="0">
                <a:latin typeface="Chocolate Caliente" panose="02000506080000020003" pitchFamily="2" charset="-18"/>
              </a:rPr>
              <a:t> ma miejsce „</a:t>
            </a:r>
            <a:r>
              <a:rPr lang="pl-PL" sz="5400" dirty="0">
                <a:highlight>
                  <a:srgbClr val="00FF00"/>
                </a:highlight>
                <a:latin typeface="Chocolate Caliente" panose="02000506080000020003" pitchFamily="2" charset="-18"/>
              </a:rPr>
              <a:t>świadome i rozmyślne</a:t>
            </a:r>
            <a:r>
              <a:rPr lang="pl-PL" sz="5400" dirty="0">
                <a:latin typeface="Chocolate Caliente" panose="02000506080000020003" pitchFamily="2" charset="-18"/>
              </a:rPr>
              <a:t>” dotknięcie? </a:t>
            </a:r>
            <a:endParaRPr lang="pl-PL" sz="5400" b="1" dirty="0">
              <a:latin typeface="Chocolate Caliente" panose="02000506080000020003" pitchFamily="2" charset="-18"/>
            </a:endParaRPr>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778" y="330820"/>
            <a:ext cx="960021" cy="1448044"/>
          </a:xfrm>
          <a:prstGeom prst="rect">
            <a:avLst/>
          </a:prstGeom>
        </p:spPr>
      </p:pic>
      <p:sp>
        <p:nvSpPr>
          <p:cNvPr id="5" name="Titel 6"/>
          <p:cNvSpPr txBox="1">
            <a:spLocks/>
          </p:cNvSpPr>
          <p:nvPr/>
        </p:nvSpPr>
        <p:spPr>
          <a:xfrm>
            <a:off x="1531125" y="261590"/>
            <a:ext cx="9089390" cy="935484"/>
          </a:xfrm>
          <a:prstGeom prst="rect">
            <a:avLst/>
          </a:prstGeom>
        </p:spPr>
        <p:txBody>
          <a:bodyPr vert="horz" lIns="104306" tIns="52153" rIns="104306" bIns="52153" rtlCol="0" anchor="ctr">
            <a:normAutofit/>
          </a:bodyPr>
          <a:lstStyle>
            <a:lvl1pPr algn="l" defTabSz="1043056" rtl="0" eaLnBrk="1" latinLnBrk="0" hangingPunct="1">
              <a:spcBef>
                <a:spcPct val="0"/>
              </a:spcBef>
              <a:buNone/>
              <a:defRPr sz="3200" b="1" kern="1200">
                <a:solidFill>
                  <a:schemeClr val="tx1"/>
                </a:solidFill>
                <a:latin typeface="+mj-lt"/>
                <a:ea typeface="+mj-ea"/>
                <a:cs typeface="+mj-cs"/>
              </a:defRPr>
            </a:lvl1pPr>
          </a:lstStyle>
          <a:p>
            <a:pPr algn="ctr"/>
            <a:r>
              <a:rPr lang="pl-PL" dirty="0">
                <a:solidFill>
                  <a:schemeClr val="bg2">
                    <a:lumMod val="25000"/>
                  </a:schemeClr>
                </a:solidFill>
                <a:latin typeface="PZPN_2015" panose="02000803000000000000" pitchFamily="50" charset="-18"/>
                <a:cs typeface="Arial" pitchFamily="34" charset="0"/>
              </a:rPr>
              <a:t>RĘKA W FUTSALU</a:t>
            </a:r>
            <a:endParaRPr lang="de-DE" dirty="0">
              <a:solidFill>
                <a:schemeClr val="bg2">
                  <a:lumMod val="25000"/>
                </a:schemeClr>
              </a:solidFill>
              <a:latin typeface="PZPN_2015" pitchFamily="50" charset="-18"/>
            </a:endParaRPr>
          </a:p>
        </p:txBody>
      </p:sp>
      <p:sp>
        <p:nvSpPr>
          <p:cNvPr id="8" name="pole tekstowe 7"/>
          <p:cNvSpPr txBox="1"/>
          <p:nvPr/>
        </p:nvSpPr>
        <p:spPr>
          <a:xfrm>
            <a:off x="5531440" y="6545281"/>
            <a:ext cx="1088760" cy="276999"/>
          </a:xfrm>
          <a:prstGeom prst="rect">
            <a:avLst/>
          </a:prstGeom>
          <a:noFill/>
        </p:spPr>
        <p:txBody>
          <a:bodyPr wrap="none" rtlCol="0">
            <a:spAutoFit/>
          </a:bodyPr>
          <a:lstStyle/>
          <a:p>
            <a:r>
              <a:rPr lang="pl-PL" sz="1200" dirty="0">
                <a:solidFill>
                  <a:schemeClr val="bg1">
                    <a:lumMod val="50000"/>
                  </a:schemeClr>
                </a:solidFill>
                <a:latin typeface="Chocolate Caliente" panose="02000506080000020003" pitchFamily="2" charset="-18"/>
              </a:rPr>
              <a:t>LaczyNasPilka.pl</a:t>
            </a:r>
          </a:p>
        </p:txBody>
      </p:sp>
      <p:pic>
        <p:nvPicPr>
          <p:cNvPr id="7" name="Obraz 6" descr="Obraz zawierający osoba, trawa, sport, zawody lekkoatletyczne&#10;&#10;Opis wygenerowany przy bardzo wysokim poziomie pewności">
            <a:extLst>
              <a:ext uri="{FF2B5EF4-FFF2-40B4-BE49-F238E27FC236}">
                <a16:creationId xmlns:a16="http://schemas.microsoft.com/office/drawing/2014/main" id="{031A470A-29DC-48B8-8A41-67DBABFED6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537253"/>
            <a:ext cx="5848940" cy="4475682"/>
          </a:xfrm>
          <a:prstGeom prst="rect">
            <a:avLst/>
          </a:prstGeom>
        </p:spPr>
      </p:pic>
    </p:spTree>
    <p:extLst>
      <p:ext uri="{BB962C8B-B14F-4D97-AF65-F5344CB8AC3E}">
        <p14:creationId xmlns:p14="http://schemas.microsoft.com/office/powerpoint/2010/main" val="1903015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304597" y="1713114"/>
            <a:ext cx="5732308" cy="4316127"/>
          </a:xfrm>
        </p:spPr>
        <p:txBody>
          <a:bodyPr>
            <a:normAutofit fontScale="62500" lnSpcReduction="20000"/>
          </a:bodyPr>
          <a:lstStyle/>
          <a:p>
            <a:pPr marL="0" indent="0" algn="ctr">
              <a:lnSpc>
                <a:spcPct val="100000"/>
              </a:lnSpc>
              <a:spcBef>
                <a:spcPts val="0"/>
              </a:spcBef>
              <a:buNone/>
            </a:pPr>
            <a:r>
              <a:rPr lang="pl-PL" sz="4400" b="1" dirty="0">
                <a:solidFill>
                  <a:schemeClr val="accent5">
                    <a:lumMod val="50000"/>
                  </a:schemeClr>
                </a:solidFill>
                <a:highlight>
                  <a:srgbClr val="FFFF00"/>
                </a:highlight>
                <a:latin typeface="Chocolate Caliente" panose="02000506080000020003" pitchFamily="2" charset="-18"/>
              </a:rPr>
              <a:t>ŚWIADOME, ROZMYŚLNE  DOTKNIĘCIE </a:t>
            </a:r>
            <a:r>
              <a:rPr lang="pl-PL" sz="4400" b="1" dirty="0">
                <a:solidFill>
                  <a:schemeClr val="accent5">
                    <a:lumMod val="50000"/>
                  </a:schemeClr>
                </a:solidFill>
                <a:latin typeface="Chocolate Caliente" panose="02000506080000020003" pitchFamily="2" charset="-18"/>
              </a:rPr>
              <a:t> jest gdy:</a:t>
            </a:r>
          </a:p>
          <a:p>
            <a:pPr marL="0" indent="0" algn="ctr">
              <a:lnSpc>
                <a:spcPct val="100000"/>
              </a:lnSpc>
              <a:spcBef>
                <a:spcPts val="0"/>
              </a:spcBef>
              <a:buNone/>
            </a:pPr>
            <a:endParaRPr lang="pl-PL" sz="4400" b="1" dirty="0">
              <a:solidFill>
                <a:schemeClr val="accent5">
                  <a:lumMod val="50000"/>
                </a:schemeClr>
              </a:solidFill>
              <a:latin typeface="Chocolate Caliente" panose="02000506080000020003" pitchFamily="2" charset="-18"/>
            </a:endParaRPr>
          </a:p>
          <a:p>
            <a:pPr>
              <a:lnSpc>
                <a:spcPct val="100000"/>
              </a:lnSpc>
              <a:spcBef>
                <a:spcPts val="0"/>
              </a:spcBef>
              <a:buBlip>
                <a:blip r:embed="rId3">
                  <a:extLst>
                    <a:ext uri="{96DAC541-7B7A-43D3-8B79-37D633B846F1}">
                      <asvg:svgBlip xmlns:asvg="http://schemas.microsoft.com/office/drawing/2016/SVG/main" r:embed="rId4"/>
                    </a:ext>
                  </a:extLst>
                </a:blip>
              </a:buBlip>
            </a:pPr>
            <a:r>
              <a:rPr lang="pl-PL" sz="4400" b="1" u="sng" dirty="0">
                <a:solidFill>
                  <a:schemeClr val="accent5">
                    <a:lumMod val="50000"/>
                  </a:schemeClr>
                </a:solidFill>
                <a:latin typeface="Chocolate Caliente" panose="02000506080000020003" pitchFamily="2" charset="-18"/>
              </a:rPr>
              <a:t>miał miejsce ruch ręki do piłki (a nie piłki do ręki)</a:t>
            </a:r>
          </a:p>
          <a:p>
            <a:pPr marL="0" indent="0">
              <a:lnSpc>
                <a:spcPct val="100000"/>
              </a:lnSpc>
              <a:spcBef>
                <a:spcPts val="0"/>
              </a:spcBef>
              <a:buNone/>
            </a:pPr>
            <a:endParaRPr lang="pl-PL" sz="4400" b="1" u="sng" dirty="0">
              <a:solidFill>
                <a:schemeClr val="accent5">
                  <a:lumMod val="50000"/>
                </a:schemeClr>
              </a:solidFill>
              <a:latin typeface="Chocolate Caliente" panose="02000506080000020003" pitchFamily="2" charset="-18"/>
            </a:endParaRPr>
          </a:p>
          <a:p>
            <a:pPr marL="0" indent="0">
              <a:lnSpc>
                <a:spcPct val="100000"/>
              </a:lnSpc>
              <a:spcBef>
                <a:spcPts val="0"/>
              </a:spcBef>
              <a:buNone/>
            </a:pPr>
            <a:endParaRPr lang="pl-PL" sz="4400" b="1" u="sng" dirty="0">
              <a:solidFill>
                <a:schemeClr val="accent5">
                  <a:lumMod val="50000"/>
                </a:schemeClr>
              </a:solidFill>
              <a:latin typeface="Chocolate Caliente" panose="02000506080000020003" pitchFamily="2" charset="-18"/>
            </a:endParaRPr>
          </a:p>
          <a:p>
            <a:pPr marL="0" indent="0" algn="ctr">
              <a:lnSpc>
                <a:spcPct val="100000"/>
              </a:lnSpc>
              <a:spcBef>
                <a:spcPts val="0"/>
              </a:spcBef>
              <a:buNone/>
            </a:pPr>
            <a:r>
              <a:rPr lang="pl-PL" sz="4400" b="1" i="1" dirty="0">
                <a:solidFill>
                  <a:schemeClr val="accent5">
                    <a:lumMod val="50000"/>
                  </a:schemeClr>
                </a:solidFill>
                <a:latin typeface="Chocolate Caliente" panose="02000506080000020003" pitchFamily="2" charset="-18"/>
              </a:rPr>
              <a:t>Jeśli zawodnik nie kontrolował ruchu swojej ręki (odruchowo osłaniał twarz, wrażliwe miejsca), padał, asekurował się przy upadku  </a:t>
            </a:r>
            <a:r>
              <a:rPr lang="pl-PL" sz="4400" b="1" i="1" dirty="0">
                <a:solidFill>
                  <a:schemeClr val="accent5">
                    <a:lumMod val="50000"/>
                  </a:schemeClr>
                </a:solidFill>
                <a:highlight>
                  <a:srgbClr val="00FF00"/>
                </a:highlight>
                <a:latin typeface="Chocolate Caliente" panose="02000506080000020003" pitchFamily="2" charset="-18"/>
              </a:rPr>
              <a:t>nie mamy</a:t>
            </a:r>
            <a:r>
              <a:rPr lang="pl-PL" sz="4400" b="1" i="1" dirty="0">
                <a:solidFill>
                  <a:schemeClr val="accent5">
                    <a:lumMod val="50000"/>
                  </a:schemeClr>
                </a:solidFill>
                <a:latin typeface="Chocolate Caliente" panose="02000506080000020003" pitchFamily="2" charset="-18"/>
              </a:rPr>
              <a:t> do czynienia z rozmyślnością</a:t>
            </a:r>
          </a:p>
        </p:txBody>
      </p:sp>
      <p:pic>
        <p:nvPicPr>
          <p:cNvPr id="4" name="Obraz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778" y="330820"/>
            <a:ext cx="960021" cy="1448044"/>
          </a:xfrm>
          <a:prstGeom prst="rect">
            <a:avLst/>
          </a:prstGeom>
        </p:spPr>
      </p:pic>
      <p:sp>
        <p:nvSpPr>
          <p:cNvPr id="5" name="Titel 6"/>
          <p:cNvSpPr txBox="1">
            <a:spLocks/>
          </p:cNvSpPr>
          <p:nvPr/>
        </p:nvSpPr>
        <p:spPr>
          <a:xfrm>
            <a:off x="1531125" y="261590"/>
            <a:ext cx="9089390" cy="935484"/>
          </a:xfrm>
          <a:prstGeom prst="rect">
            <a:avLst/>
          </a:prstGeom>
        </p:spPr>
        <p:txBody>
          <a:bodyPr vert="horz" lIns="104306" tIns="52153" rIns="104306" bIns="52153" rtlCol="0" anchor="ctr">
            <a:normAutofit/>
          </a:bodyPr>
          <a:lstStyle>
            <a:lvl1pPr algn="l" defTabSz="1043056" rtl="0" eaLnBrk="1" latinLnBrk="0" hangingPunct="1">
              <a:spcBef>
                <a:spcPct val="0"/>
              </a:spcBef>
              <a:buNone/>
              <a:defRPr sz="3200" b="1" kern="1200">
                <a:solidFill>
                  <a:schemeClr val="tx1"/>
                </a:solidFill>
                <a:latin typeface="+mj-lt"/>
                <a:ea typeface="+mj-ea"/>
                <a:cs typeface="+mj-cs"/>
              </a:defRPr>
            </a:lvl1pPr>
          </a:lstStyle>
          <a:p>
            <a:pPr algn="ctr"/>
            <a:r>
              <a:rPr lang="pl-PL" dirty="0">
                <a:solidFill>
                  <a:schemeClr val="bg2">
                    <a:lumMod val="25000"/>
                  </a:schemeClr>
                </a:solidFill>
                <a:latin typeface="PZPN_2015" panose="02000803000000000000" pitchFamily="50" charset="-18"/>
                <a:cs typeface="Arial" pitchFamily="34" charset="0"/>
              </a:rPr>
              <a:t>RĘKA W FUTSALU</a:t>
            </a:r>
            <a:endParaRPr lang="de-DE" dirty="0">
              <a:solidFill>
                <a:schemeClr val="bg2">
                  <a:lumMod val="25000"/>
                </a:schemeClr>
              </a:solidFill>
              <a:latin typeface="PZPN_2015" pitchFamily="50" charset="-18"/>
            </a:endParaRPr>
          </a:p>
        </p:txBody>
      </p:sp>
      <p:sp>
        <p:nvSpPr>
          <p:cNvPr id="8" name="pole tekstowe 7"/>
          <p:cNvSpPr txBox="1"/>
          <p:nvPr/>
        </p:nvSpPr>
        <p:spPr>
          <a:xfrm>
            <a:off x="5531440" y="6545281"/>
            <a:ext cx="1088760" cy="276999"/>
          </a:xfrm>
          <a:prstGeom prst="rect">
            <a:avLst/>
          </a:prstGeom>
          <a:noFill/>
        </p:spPr>
        <p:txBody>
          <a:bodyPr wrap="none" rtlCol="0">
            <a:spAutoFit/>
          </a:bodyPr>
          <a:lstStyle/>
          <a:p>
            <a:r>
              <a:rPr lang="pl-PL" sz="1200" dirty="0">
                <a:solidFill>
                  <a:schemeClr val="bg1">
                    <a:lumMod val="50000"/>
                  </a:schemeClr>
                </a:solidFill>
                <a:latin typeface="Chocolate Caliente" panose="02000506080000020003" pitchFamily="2" charset="-18"/>
              </a:rPr>
              <a:t>LaczyNasPilka.pl</a:t>
            </a:r>
          </a:p>
        </p:txBody>
      </p:sp>
      <p:pic>
        <p:nvPicPr>
          <p:cNvPr id="6" name="Obraz 5" descr="Obraz zawierający zawody lekkoatletyczne, sport, tenis, osoba&#10;&#10;Opis wygenerowany przy bardzo wysokim poziomie pewności">
            <a:extLst>
              <a:ext uri="{FF2B5EF4-FFF2-40B4-BE49-F238E27FC236}">
                <a16:creationId xmlns:a16="http://schemas.microsoft.com/office/drawing/2014/main" id="{192C30E8-B0E6-4F84-A41F-1A63D9671B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62191" y="1378226"/>
            <a:ext cx="4679674" cy="4806524"/>
          </a:xfrm>
          <a:prstGeom prst="rect">
            <a:avLst/>
          </a:prstGeom>
        </p:spPr>
      </p:pic>
    </p:spTree>
    <p:extLst>
      <p:ext uri="{BB962C8B-B14F-4D97-AF65-F5344CB8AC3E}">
        <p14:creationId xmlns:p14="http://schemas.microsoft.com/office/powerpoint/2010/main" val="409240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36779" y="1616150"/>
            <a:ext cx="4126608" cy="4980260"/>
          </a:xfrm>
        </p:spPr>
        <p:txBody>
          <a:bodyPr>
            <a:normAutofit fontScale="70000" lnSpcReduction="20000"/>
          </a:bodyPr>
          <a:lstStyle/>
          <a:p>
            <a:pPr marL="0" indent="0" algn="ctr">
              <a:lnSpc>
                <a:spcPct val="100000"/>
              </a:lnSpc>
              <a:spcBef>
                <a:spcPts val="0"/>
              </a:spcBef>
              <a:buNone/>
            </a:pPr>
            <a:r>
              <a:rPr lang="pl-PL" sz="4400" b="1" dirty="0">
                <a:solidFill>
                  <a:schemeClr val="accent5">
                    <a:lumMod val="50000"/>
                  </a:schemeClr>
                </a:solidFill>
                <a:highlight>
                  <a:srgbClr val="FFFF00"/>
                </a:highlight>
                <a:latin typeface="Chocolate Caliente" panose="02000506080000020003" pitchFamily="2" charset="-18"/>
              </a:rPr>
              <a:t>ŚWIADOME, ROZMYŚLNE DOTKNIĘCIE  </a:t>
            </a:r>
            <a:r>
              <a:rPr lang="pl-PL" sz="4400" b="1" dirty="0">
                <a:solidFill>
                  <a:schemeClr val="accent5">
                    <a:lumMod val="50000"/>
                  </a:schemeClr>
                </a:solidFill>
                <a:highlight>
                  <a:srgbClr val="FF0000"/>
                </a:highlight>
                <a:latin typeface="Chocolate Caliente" panose="02000506080000020003" pitchFamily="2" charset="-18"/>
              </a:rPr>
              <a:t>nie</a:t>
            </a:r>
            <a:r>
              <a:rPr lang="pl-PL" sz="4400" b="1" dirty="0">
                <a:solidFill>
                  <a:schemeClr val="accent5">
                    <a:lumMod val="50000"/>
                  </a:schemeClr>
                </a:solidFill>
                <a:latin typeface="Chocolate Caliente" panose="02000506080000020003" pitchFamily="2" charset="-18"/>
              </a:rPr>
              <a:t> </a:t>
            </a:r>
            <a:r>
              <a:rPr lang="pl-PL" sz="4400" b="1" dirty="0">
                <a:solidFill>
                  <a:schemeClr val="accent5">
                    <a:lumMod val="50000"/>
                  </a:schemeClr>
                </a:solidFill>
                <a:highlight>
                  <a:srgbClr val="FF0000"/>
                </a:highlight>
                <a:latin typeface="Chocolate Caliente" panose="02000506080000020003" pitchFamily="2" charset="-18"/>
              </a:rPr>
              <a:t>zachodzi</a:t>
            </a:r>
            <a:r>
              <a:rPr lang="pl-PL" sz="4400" b="1" dirty="0">
                <a:solidFill>
                  <a:schemeClr val="accent5">
                    <a:lumMod val="50000"/>
                  </a:schemeClr>
                </a:solidFill>
                <a:latin typeface="Chocolate Caliente" panose="02000506080000020003" pitchFamily="2" charset="-18"/>
              </a:rPr>
              <a:t> gdy:</a:t>
            </a:r>
          </a:p>
          <a:p>
            <a:pPr marL="0" indent="0" algn="ctr">
              <a:lnSpc>
                <a:spcPct val="100000"/>
              </a:lnSpc>
              <a:spcBef>
                <a:spcPts val="0"/>
              </a:spcBef>
              <a:buNone/>
            </a:pPr>
            <a:endParaRPr lang="pl-PL" sz="4400" b="1" dirty="0">
              <a:solidFill>
                <a:schemeClr val="accent5">
                  <a:lumMod val="50000"/>
                </a:schemeClr>
              </a:solidFill>
              <a:latin typeface="Chocolate Caliente" panose="02000506080000020003" pitchFamily="2" charset="-18"/>
            </a:endParaRPr>
          </a:p>
          <a:p>
            <a:pPr>
              <a:lnSpc>
                <a:spcPct val="100000"/>
              </a:lnSpc>
              <a:spcBef>
                <a:spcPts val="0"/>
              </a:spcBef>
              <a:buBlip>
                <a:blip r:embed="rId3">
                  <a:extLst>
                    <a:ext uri="{96DAC541-7B7A-43D3-8B79-37D633B846F1}">
                      <asvg:svgBlip xmlns:asvg="http://schemas.microsoft.com/office/drawing/2016/SVG/main" r:embed="rId4"/>
                    </a:ext>
                  </a:extLst>
                </a:blip>
              </a:buBlip>
            </a:pPr>
            <a:r>
              <a:rPr lang="pl-PL" sz="4400" b="1" dirty="0">
                <a:solidFill>
                  <a:schemeClr val="accent5">
                    <a:lumMod val="50000"/>
                  </a:schemeClr>
                </a:solidFill>
                <a:latin typeface="Chocolate Caliente" panose="02000506080000020003" pitchFamily="2" charset="-18"/>
              </a:rPr>
              <a:t>była niewielka (mała) odległość piłki od ręki przeciwnika</a:t>
            </a:r>
          </a:p>
          <a:p>
            <a:pPr>
              <a:lnSpc>
                <a:spcPct val="100000"/>
              </a:lnSpc>
              <a:spcBef>
                <a:spcPts val="0"/>
              </a:spcBef>
              <a:buBlip>
                <a:blip r:embed="rId3">
                  <a:extLst>
                    <a:ext uri="{96DAC541-7B7A-43D3-8B79-37D633B846F1}">
                      <asvg:svgBlip xmlns:asvg="http://schemas.microsoft.com/office/drawing/2016/SVG/main" r:embed="rId4"/>
                    </a:ext>
                  </a:extLst>
                </a:blip>
              </a:buBlip>
            </a:pPr>
            <a:r>
              <a:rPr lang="pl-PL" sz="4400" b="1" dirty="0">
                <a:solidFill>
                  <a:schemeClr val="accent5">
                    <a:lumMod val="50000"/>
                  </a:schemeClr>
                </a:solidFill>
                <a:latin typeface="Chocolate Caliente" panose="02000506080000020003" pitchFamily="2" charset="-18"/>
              </a:rPr>
              <a:t>miało miejsce zaskakujące zagranie piłki),</a:t>
            </a:r>
          </a:p>
          <a:p>
            <a:pPr>
              <a:lnSpc>
                <a:spcPct val="100000"/>
              </a:lnSpc>
              <a:spcBef>
                <a:spcPts val="0"/>
              </a:spcBef>
              <a:buBlip>
                <a:blip r:embed="rId3">
                  <a:extLst>
                    <a:ext uri="{96DAC541-7B7A-43D3-8B79-37D633B846F1}">
                      <asvg:svgBlip xmlns:asvg="http://schemas.microsoft.com/office/drawing/2016/SVG/main" r:embed="rId4"/>
                    </a:ext>
                  </a:extLst>
                </a:blip>
              </a:buBlip>
            </a:pPr>
            <a:endParaRPr lang="pl-PL" sz="4400" b="1" dirty="0">
              <a:solidFill>
                <a:schemeClr val="accent5">
                  <a:lumMod val="50000"/>
                </a:schemeClr>
              </a:solidFill>
              <a:latin typeface="Chocolate Caliente" panose="02000506080000020003" pitchFamily="2" charset="-18"/>
            </a:endParaRPr>
          </a:p>
        </p:txBody>
      </p:sp>
      <p:pic>
        <p:nvPicPr>
          <p:cNvPr id="4" name="Obraz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778" y="330820"/>
            <a:ext cx="960021" cy="1448044"/>
          </a:xfrm>
          <a:prstGeom prst="rect">
            <a:avLst/>
          </a:prstGeom>
        </p:spPr>
      </p:pic>
      <p:sp>
        <p:nvSpPr>
          <p:cNvPr id="5" name="Titel 6"/>
          <p:cNvSpPr txBox="1">
            <a:spLocks/>
          </p:cNvSpPr>
          <p:nvPr/>
        </p:nvSpPr>
        <p:spPr>
          <a:xfrm>
            <a:off x="1531125" y="261590"/>
            <a:ext cx="9089390" cy="935484"/>
          </a:xfrm>
          <a:prstGeom prst="rect">
            <a:avLst/>
          </a:prstGeom>
        </p:spPr>
        <p:txBody>
          <a:bodyPr vert="horz" lIns="104306" tIns="52153" rIns="104306" bIns="52153" rtlCol="0" anchor="ctr">
            <a:normAutofit/>
          </a:bodyPr>
          <a:lstStyle>
            <a:lvl1pPr algn="l" defTabSz="1043056" rtl="0" eaLnBrk="1" latinLnBrk="0" hangingPunct="1">
              <a:spcBef>
                <a:spcPct val="0"/>
              </a:spcBef>
              <a:buNone/>
              <a:defRPr sz="3200" b="1" kern="1200">
                <a:solidFill>
                  <a:schemeClr val="tx1"/>
                </a:solidFill>
                <a:latin typeface="+mj-lt"/>
                <a:ea typeface="+mj-ea"/>
                <a:cs typeface="+mj-cs"/>
              </a:defRPr>
            </a:lvl1pPr>
          </a:lstStyle>
          <a:p>
            <a:pPr algn="ctr"/>
            <a:r>
              <a:rPr lang="pl-PL" dirty="0">
                <a:solidFill>
                  <a:schemeClr val="bg2">
                    <a:lumMod val="25000"/>
                  </a:schemeClr>
                </a:solidFill>
                <a:latin typeface="PZPN_2015" panose="02000803000000000000" pitchFamily="50" charset="-18"/>
                <a:cs typeface="Arial" pitchFamily="34" charset="0"/>
              </a:rPr>
              <a:t>RĘKA W FUTSALU</a:t>
            </a:r>
            <a:endParaRPr lang="de-DE" dirty="0">
              <a:solidFill>
                <a:schemeClr val="bg2">
                  <a:lumMod val="25000"/>
                </a:schemeClr>
              </a:solidFill>
              <a:latin typeface="PZPN_2015" pitchFamily="50" charset="-18"/>
            </a:endParaRPr>
          </a:p>
        </p:txBody>
      </p:sp>
      <p:sp>
        <p:nvSpPr>
          <p:cNvPr id="8" name="pole tekstowe 7"/>
          <p:cNvSpPr txBox="1"/>
          <p:nvPr/>
        </p:nvSpPr>
        <p:spPr>
          <a:xfrm>
            <a:off x="5531440" y="6545281"/>
            <a:ext cx="1088760" cy="276999"/>
          </a:xfrm>
          <a:prstGeom prst="rect">
            <a:avLst/>
          </a:prstGeom>
          <a:noFill/>
        </p:spPr>
        <p:txBody>
          <a:bodyPr wrap="none" rtlCol="0">
            <a:spAutoFit/>
          </a:bodyPr>
          <a:lstStyle/>
          <a:p>
            <a:r>
              <a:rPr lang="pl-PL" sz="1200" dirty="0">
                <a:solidFill>
                  <a:schemeClr val="bg1">
                    <a:lumMod val="50000"/>
                  </a:schemeClr>
                </a:solidFill>
                <a:latin typeface="Chocolate Caliente" panose="02000506080000020003" pitchFamily="2" charset="-18"/>
              </a:rPr>
              <a:t>LaczyNasPilka.pl</a:t>
            </a:r>
          </a:p>
        </p:txBody>
      </p:sp>
      <p:pic>
        <p:nvPicPr>
          <p:cNvPr id="6" name="Obraz 5">
            <a:extLst>
              <a:ext uri="{FF2B5EF4-FFF2-40B4-BE49-F238E27FC236}">
                <a16:creationId xmlns:a16="http://schemas.microsoft.com/office/drawing/2014/main" id="{8EE15ECB-D323-45F0-8E04-39E05AEF7D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8725" y="1616150"/>
            <a:ext cx="7003275" cy="4529470"/>
          </a:xfrm>
          <a:prstGeom prst="roundRect">
            <a:avLst>
              <a:gd name="adj" fmla="val 8594"/>
            </a:avLst>
          </a:prstGeom>
          <a:no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02038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317849" y="1382308"/>
            <a:ext cx="3594393" cy="4975962"/>
          </a:xfrm>
        </p:spPr>
        <p:txBody>
          <a:bodyPr>
            <a:normAutofit fontScale="85000" lnSpcReduction="10000"/>
          </a:bodyPr>
          <a:lstStyle/>
          <a:p>
            <a:pPr marL="0" indent="0" algn="ctr">
              <a:lnSpc>
                <a:spcPct val="100000"/>
              </a:lnSpc>
              <a:spcBef>
                <a:spcPts val="0"/>
              </a:spcBef>
              <a:buNone/>
            </a:pPr>
            <a:r>
              <a:rPr lang="pl-PL" sz="3600" b="1" dirty="0">
                <a:solidFill>
                  <a:schemeClr val="accent5">
                    <a:lumMod val="50000"/>
                  </a:schemeClr>
                </a:solidFill>
                <a:latin typeface="Chocolate Caliente" panose="02000506080000020003" pitchFamily="2" charset="-18"/>
              </a:rPr>
              <a:t> </a:t>
            </a:r>
            <a:r>
              <a:rPr lang="pl-PL" sz="4400" b="1" dirty="0">
                <a:solidFill>
                  <a:schemeClr val="accent5">
                    <a:lumMod val="50000"/>
                  </a:schemeClr>
                </a:solidFill>
                <a:highlight>
                  <a:srgbClr val="FFFF00"/>
                </a:highlight>
                <a:latin typeface="Chocolate Caliente" panose="02000506080000020003" pitchFamily="2" charset="-18"/>
              </a:rPr>
              <a:t>ŚWIADOME, ROZMYŚLNE DOTKNIĘCIE</a:t>
            </a:r>
            <a:br>
              <a:rPr lang="pl-PL" sz="4400" b="1" dirty="0">
                <a:solidFill>
                  <a:schemeClr val="accent5">
                    <a:lumMod val="50000"/>
                  </a:schemeClr>
                </a:solidFill>
                <a:highlight>
                  <a:srgbClr val="FFFF00"/>
                </a:highlight>
                <a:latin typeface="Chocolate Caliente" panose="02000506080000020003" pitchFamily="2" charset="-18"/>
              </a:rPr>
            </a:br>
            <a:r>
              <a:rPr lang="pl-PL" sz="4400" b="1" dirty="0">
                <a:solidFill>
                  <a:schemeClr val="accent5">
                    <a:lumMod val="50000"/>
                  </a:schemeClr>
                </a:solidFill>
                <a:latin typeface="Chocolate Caliente" panose="02000506080000020003" pitchFamily="2" charset="-18"/>
              </a:rPr>
              <a:t>ma miejsce gdy:</a:t>
            </a:r>
          </a:p>
          <a:p>
            <a:pPr marL="0" indent="0" algn="ctr">
              <a:lnSpc>
                <a:spcPct val="100000"/>
              </a:lnSpc>
              <a:spcBef>
                <a:spcPts val="0"/>
              </a:spcBef>
              <a:buNone/>
            </a:pPr>
            <a:endParaRPr lang="pl-PL" sz="4400" b="1" dirty="0">
              <a:solidFill>
                <a:schemeClr val="accent5">
                  <a:lumMod val="50000"/>
                </a:schemeClr>
              </a:solidFill>
              <a:latin typeface="Chocolate Caliente" panose="02000506080000020003" pitchFamily="2" charset="-18"/>
            </a:endParaRPr>
          </a:p>
          <a:p>
            <a:pPr>
              <a:lnSpc>
                <a:spcPct val="100000"/>
              </a:lnSpc>
              <a:spcBef>
                <a:spcPts val="0"/>
              </a:spcBef>
              <a:buBlip>
                <a:blip r:embed="rId3">
                  <a:extLst>
                    <a:ext uri="{96DAC541-7B7A-43D3-8B79-37D633B846F1}">
                      <asvg:svgBlip xmlns:asvg="http://schemas.microsoft.com/office/drawing/2016/SVG/main" r:embed="rId4"/>
                    </a:ext>
                  </a:extLst>
                </a:blip>
              </a:buBlip>
            </a:pPr>
            <a:r>
              <a:rPr lang="pl-PL" sz="4400" b="1" dirty="0">
                <a:solidFill>
                  <a:schemeClr val="accent5">
                    <a:lumMod val="50000"/>
                  </a:schemeClr>
                </a:solidFill>
                <a:latin typeface="Chocolate Caliente" panose="02000506080000020003" pitchFamily="2" charset="-18"/>
              </a:rPr>
              <a:t> ręce i dłonie zawodnika były ułożone nienaturalnie,</a:t>
            </a:r>
          </a:p>
          <a:p>
            <a:pPr>
              <a:lnSpc>
                <a:spcPct val="100000"/>
              </a:lnSpc>
              <a:spcBef>
                <a:spcPts val="0"/>
              </a:spcBef>
              <a:buBlip>
                <a:blip r:embed="rId3">
                  <a:extLst>
                    <a:ext uri="{96DAC541-7B7A-43D3-8B79-37D633B846F1}">
                      <asvg:svgBlip xmlns:asvg="http://schemas.microsoft.com/office/drawing/2016/SVG/main" r:embed="rId4"/>
                    </a:ext>
                  </a:extLst>
                </a:blip>
              </a:buBlip>
            </a:pPr>
            <a:endParaRPr lang="pl-PL" sz="4400" b="1" dirty="0">
              <a:solidFill>
                <a:schemeClr val="accent5">
                  <a:lumMod val="50000"/>
                </a:schemeClr>
              </a:solidFill>
              <a:latin typeface="Chocolate Caliente" panose="02000506080000020003" pitchFamily="2" charset="-18"/>
            </a:endParaRPr>
          </a:p>
          <a:p>
            <a:pPr marL="0" indent="0">
              <a:lnSpc>
                <a:spcPct val="100000"/>
              </a:lnSpc>
              <a:spcBef>
                <a:spcPts val="0"/>
              </a:spcBef>
              <a:buNone/>
            </a:pPr>
            <a:endParaRPr lang="pl-PL" sz="4400" b="1" dirty="0">
              <a:solidFill>
                <a:schemeClr val="accent5">
                  <a:lumMod val="50000"/>
                </a:schemeClr>
              </a:solidFill>
              <a:latin typeface="Chocolate Caliente" panose="02000506080000020003" pitchFamily="2" charset="-18"/>
            </a:endParaRPr>
          </a:p>
          <a:p>
            <a:pPr marL="0" indent="0">
              <a:lnSpc>
                <a:spcPct val="100000"/>
              </a:lnSpc>
              <a:spcBef>
                <a:spcPts val="0"/>
              </a:spcBef>
              <a:buNone/>
            </a:pPr>
            <a:endParaRPr lang="pl-PL" sz="4400" b="1" u="sng" dirty="0">
              <a:solidFill>
                <a:schemeClr val="accent5">
                  <a:lumMod val="50000"/>
                </a:schemeClr>
              </a:solidFill>
              <a:latin typeface="Chocolate Caliente" panose="02000506080000020003" pitchFamily="2" charset="-18"/>
            </a:endParaRPr>
          </a:p>
        </p:txBody>
      </p:sp>
      <p:pic>
        <p:nvPicPr>
          <p:cNvPr id="4" name="Obraz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778" y="330820"/>
            <a:ext cx="960021" cy="1448044"/>
          </a:xfrm>
          <a:prstGeom prst="rect">
            <a:avLst/>
          </a:prstGeom>
        </p:spPr>
      </p:pic>
      <p:sp>
        <p:nvSpPr>
          <p:cNvPr id="5" name="Titel 6"/>
          <p:cNvSpPr txBox="1">
            <a:spLocks/>
          </p:cNvSpPr>
          <p:nvPr/>
        </p:nvSpPr>
        <p:spPr>
          <a:xfrm>
            <a:off x="1531125" y="261590"/>
            <a:ext cx="9089390" cy="935484"/>
          </a:xfrm>
          <a:prstGeom prst="rect">
            <a:avLst/>
          </a:prstGeom>
        </p:spPr>
        <p:txBody>
          <a:bodyPr vert="horz" lIns="104306" tIns="52153" rIns="104306" bIns="52153" rtlCol="0" anchor="ctr">
            <a:normAutofit/>
          </a:bodyPr>
          <a:lstStyle>
            <a:lvl1pPr algn="l" defTabSz="1043056" rtl="0" eaLnBrk="1" latinLnBrk="0" hangingPunct="1">
              <a:spcBef>
                <a:spcPct val="0"/>
              </a:spcBef>
              <a:buNone/>
              <a:defRPr sz="3200" b="1" kern="1200">
                <a:solidFill>
                  <a:schemeClr val="tx1"/>
                </a:solidFill>
                <a:latin typeface="+mj-lt"/>
                <a:ea typeface="+mj-ea"/>
                <a:cs typeface="+mj-cs"/>
              </a:defRPr>
            </a:lvl1pPr>
          </a:lstStyle>
          <a:p>
            <a:pPr algn="ctr"/>
            <a:r>
              <a:rPr lang="pl-PL" dirty="0">
                <a:solidFill>
                  <a:schemeClr val="bg2">
                    <a:lumMod val="25000"/>
                  </a:schemeClr>
                </a:solidFill>
                <a:latin typeface="PZPN_2015" panose="02000803000000000000" pitchFamily="50" charset="-18"/>
                <a:cs typeface="Arial" pitchFamily="34" charset="0"/>
              </a:rPr>
              <a:t>RĘKA W FUTSALU</a:t>
            </a:r>
            <a:endParaRPr lang="de-DE" dirty="0">
              <a:solidFill>
                <a:schemeClr val="bg2">
                  <a:lumMod val="25000"/>
                </a:schemeClr>
              </a:solidFill>
              <a:latin typeface="PZPN_2015" pitchFamily="50" charset="-18"/>
            </a:endParaRPr>
          </a:p>
        </p:txBody>
      </p:sp>
      <p:sp>
        <p:nvSpPr>
          <p:cNvPr id="8" name="pole tekstowe 7"/>
          <p:cNvSpPr txBox="1"/>
          <p:nvPr/>
        </p:nvSpPr>
        <p:spPr>
          <a:xfrm>
            <a:off x="5531440" y="6545281"/>
            <a:ext cx="1088760" cy="276999"/>
          </a:xfrm>
          <a:prstGeom prst="rect">
            <a:avLst/>
          </a:prstGeom>
          <a:noFill/>
        </p:spPr>
        <p:txBody>
          <a:bodyPr wrap="none" rtlCol="0">
            <a:spAutoFit/>
          </a:bodyPr>
          <a:lstStyle/>
          <a:p>
            <a:r>
              <a:rPr lang="pl-PL" sz="1200" dirty="0">
                <a:solidFill>
                  <a:schemeClr val="bg1">
                    <a:lumMod val="50000"/>
                  </a:schemeClr>
                </a:solidFill>
                <a:latin typeface="Chocolate Caliente" panose="02000506080000020003" pitchFamily="2" charset="-18"/>
              </a:rPr>
              <a:t>LaczyNasPilka.pl</a:t>
            </a:r>
          </a:p>
        </p:txBody>
      </p:sp>
      <p:pic>
        <p:nvPicPr>
          <p:cNvPr id="6" name="Obraz 5" descr="Obraz zawierający podłoże, sport, osoba, zawody lekkoatletyczne&#10;&#10;Opis wygenerowany przy bardzo wysokim poziomie pewności">
            <a:extLst>
              <a:ext uri="{FF2B5EF4-FFF2-40B4-BE49-F238E27FC236}">
                <a16:creationId xmlns:a16="http://schemas.microsoft.com/office/drawing/2014/main" id="{CC52DA8B-F846-4A55-9D3A-2B239AC68E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12242" y="1397085"/>
            <a:ext cx="7034549" cy="4693363"/>
          </a:xfrm>
          <a:prstGeom prst="rect">
            <a:avLst/>
          </a:prstGeom>
        </p:spPr>
      </p:pic>
    </p:spTree>
    <p:extLst>
      <p:ext uri="{BB962C8B-B14F-4D97-AF65-F5344CB8AC3E}">
        <p14:creationId xmlns:p14="http://schemas.microsoft.com/office/powerpoint/2010/main" val="142833749"/>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3717</TotalTime>
  <Words>1732</Words>
  <Application>Microsoft Office PowerPoint</Application>
  <PresentationFormat>Panoramiczny</PresentationFormat>
  <Paragraphs>190</Paragraphs>
  <Slides>31</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31</vt:i4>
      </vt:variant>
    </vt:vector>
  </HeadingPairs>
  <TitlesOfParts>
    <vt:vector size="37" baseType="lpstr">
      <vt:lpstr>Arial</vt:lpstr>
      <vt:lpstr>Calibri</vt:lpstr>
      <vt:lpstr>Calibri Light</vt:lpstr>
      <vt:lpstr>Chocolate Caliente</vt:lpstr>
      <vt:lpstr>PZPN_2015</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„Football Connects Us” – Polish path to Grow 2020</dc:title>
  <dc:creator>Magda Urbanska</dc:creator>
  <cp:lastModifiedBy>Przemysław Sarosiek</cp:lastModifiedBy>
  <cp:revision>291</cp:revision>
  <cp:lastPrinted>2016-11-16T09:07:21Z</cp:lastPrinted>
  <dcterms:created xsi:type="dcterms:W3CDTF">2016-11-13T13:51:07Z</dcterms:created>
  <dcterms:modified xsi:type="dcterms:W3CDTF">2018-08-03T12:34:29Z</dcterms:modified>
</cp:coreProperties>
</file>