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just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3586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spcBef>
                <a:spcPts val="0"/>
              </a:spcBef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zej.witkowski@pzpn.pl" TargetMode="External"/><Relationship Id="rId2" Type="http://schemas.openxmlformats.org/officeDocument/2006/relationships/hyperlink" Target="mailto:dysk.futsal.kspzp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arkadiusz.reslinski@wielkopolskizpn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odtytuł 2"/>
          <p:cNvSpPr txBox="1">
            <a:spLocks noGrp="1"/>
          </p:cNvSpPr>
          <p:nvPr>
            <p:ph type="subTitle" sz="quarter" idx="1"/>
          </p:nvPr>
        </p:nvSpPr>
        <p:spPr>
          <a:xfrm>
            <a:off x="1584446" y="5378467"/>
            <a:ext cx="9193763" cy="839334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PZPN_2015"/>
                <a:ea typeface="PZPN_2015"/>
                <a:cs typeface="PZPN_2015"/>
                <a:sym typeface="PZPN_2015"/>
              </a:defRPr>
            </a:lvl1pPr>
          </a:lstStyle>
          <a:p>
            <a:r>
              <a:t>	</a:t>
            </a:r>
          </a:p>
        </p:txBody>
      </p:sp>
      <p:sp>
        <p:nvSpPr>
          <p:cNvPr id="95" name="Podtytuł 2"/>
          <p:cNvSpPr txBox="1"/>
          <p:nvPr/>
        </p:nvSpPr>
        <p:spPr>
          <a:xfrm>
            <a:off x="379438" y="3978678"/>
            <a:ext cx="11446617" cy="137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7E6E6"/>
                </a:solidFill>
                <a:latin typeface="PZPN_2015"/>
                <a:ea typeface="PZPN_2015"/>
                <a:cs typeface="PZPN_2015"/>
                <a:sym typeface="PZPN_2015"/>
              </a:defRPr>
            </a:pPr>
            <a:r>
              <a:rPr lang="pl-PL" dirty="0"/>
              <a:t>PROCEDURA WYKONYWANIA SAMOOCEN</a:t>
            </a:r>
            <a:endParaRPr dirty="0"/>
          </a:p>
          <a:p>
            <a: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E7E6E6"/>
                </a:solidFill>
                <a:latin typeface="PZPN_2015"/>
                <a:ea typeface="PZPN_2015"/>
                <a:cs typeface="PZPN_2015"/>
                <a:sym typeface="PZPN_2015"/>
              </a:defRPr>
            </a:pPr>
            <a:r>
              <a:rPr dirty="0"/>
              <a:t>SEZON 2025/2026</a:t>
            </a:r>
          </a:p>
        </p:txBody>
      </p:sp>
      <p:pic>
        <p:nvPicPr>
          <p:cNvPr id="96" name="Obraz 5" descr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741" y="471487"/>
            <a:ext cx="1548013" cy="2334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ędziowie Top B i Top 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Top B i Top C</a:t>
            </a:r>
          </a:p>
        </p:txBody>
      </p:sp>
      <p:sp>
        <p:nvSpPr>
          <p:cNvPr id="134" name="Samoocena podparta klipami powinna zawierać istotne dla przebiegu zawodów zdarzenia typu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213360">
              <a:lnSpc>
                <a:spcPct val="100000"/>
              </a:lnSpc>
              <a:spcBef>
                <a:spcPts val="2800"/>
              </a:spcBef>
              <a:buSzTx/>
              <a:buFontTx/>
              <a:buNone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Samoocena podparta klipami powinna zawierać istotne dla przebiegu zawodów zdarzenia typu: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Udzielone bądź nieudzielone kary indywidualne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Podyktowane bądź niepodyktowane rzuty karne, rzuty wolne z 10 metra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Masowe konfrontacje i zachowanie w strach technicznych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Przykłady niesportowego zachowania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Nietypowe sytuacje boiskowe np. zdobycie bramki po kontakcie z ręką, podwójne zagranie bramkarza itp.</a:t>
            </a:r>
          </a:p>
          <a:p>
            <a:pPr marL="274320" indent="-274320" algn="just" defTabSz="213360">
              <a:lnSpc>
                <a:spcPct val="100000"/>
              </a:lnSpc>
              <a:spcBef>
                <a:spcPts val="2800"/>
              </a:spcBef>
              <a:buFontTx/>
              <a:defRPr sz="186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Zdarzenia boiskowe, które wskaże obserwator zawodów</a:t>
            </a:r>
          </a:p>
        </p:txBody>
      </p:sp>
      <p:pic>
        <p:nvPicPr>
          <p:cNvPr id="135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ędziowie Top B i Top 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Top B i Top C</a:t>
            </a:r>
          </a:p>
        </p:txBody>
      </p:sp>
      <p:sp>
        <p:nvSpPr>
          <p:cNvPr id="138" name="Sędziowie Top B zobowiązani są do zrobienia dwóch samoocen na rundę z zawodów I Ligi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3463" indent="-283463" algn="just" defTabSz="220472">
              <a:lnSpc>
                <a:spcPct val="100000"/>
              </a:lnSpc>
              <a:spcBef>
                <a:spcPts val="2900"/>
              </a:spcBef>
              <a:buFontTx/>
              <a:defRPr sz="192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Sędziowie </a:t>
            </a:r>
            <a:r>
              <a:rPr b="1"/>
              <a:t>Top B </a:t>
            </a:r>
            <a:r>
              <a:t>zobowiązani są do zrobienia dwóch samoocen na rundę z zawodów I Ligi.</a:t>
            </a:r>
          </a:p>
          <a:p>
            <a:pPr marL="283463" indent="-283463" algn="just" defTabSz="220472">
              <a:lnSpc>
                <a:spcPct val="100000"/>
              </a:lnSpc>
              <a:spcBef>
                <a:spcPts val="2900"/>
              </a:spcBef>
              <a:buFontTx/>
              <a:defRPr sz="192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Zachęca się również do przeprowadzenia  analizy z zawodów II Ligi, Ekstraligi kobiet, I Ligi kobiet, Centralnej Ligi Juniorów, które były kamerowane i zapis video jest ogólnodostępny.</a:t>
            </a:r>
          </a:p>
          <a:p>
            <a:pPr marL="0" indent="0" defTabSz="220472">
              <a:lnSpc>
                <a:spcPct val="100000"/>
              </a:lnSpc>
              <a:spcBef>
                <a:spcPts val="2900"/>
              </a:spcBef>
              <a:buSzTx/>
              <a:buFontTx/>
              <a:buNone/>
              <a:defRPr sz="192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220472">
              <a:lnSpc>
                <a:spcPct val="100000"/>
              </a:lnSpc>
              <a:spcBef>
                <a:spcPts val="2900"/>
              </a:spcBef>
              <a:buSzTx/>
              <a:buFontTx/>
              <a:buNone/>
              <a:defRPr sz="1921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 wraz z klipami należy umieścić w czasie </a:t>
            </a:r>
            <a:r>
              <a:rPr u="sng"/>
              <a:t>96 godzin </a:t>
            </a:r>
            <a:r>
              <a:t>od przeprowadzenia zawodów I ligi lub z pozostałych rozgrywek w momencie pojawienia się ogólnodostępnego zapisu video.</a:t>
            </a:r>
          </a:p>
          <a:p>
            <a:pPr marL="0" indent="0" algn="ctr" defTabSz="220472">
              <a:lnSpc>
                <a:spcPct val="100000"/>
              </a:lnSpc>
              <a:spcBef>
                <a:spcPts val="2900"/>
              </a:spcBef>
              <a:buSzTx/>
              <a:buFontTx/>
              <a:buNone/>
              <a:defRPr sz="1921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39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ędziowie Top B i Top 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Top B i Top C</a:t>
            </a:r>
          </a:p>
        </p:txBody>
      </p:sp>
      <p:sp>
        <p:nvSpPr>
          <p:cNvPr id="142" name="Sędziowie Top C zobowiązani są do zrobienia samoocen z zawodów II Ligi, Ekstraligi kobiet,     I Ligi kobiet, Centralnej Ligi Juniorów, na których prowadzona jest transmisja tv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7179" indent="-297179" algn="just" defTabSz="231139">
              <a:lnSpc>
                <a:spcPct val="150000"/>
              </a:lnSpc>
              <a:spcBef>
                <a:spcPts val="3000"/>
              </a:spcBef>
              <a:buFontTx/>
              <a:defRPr sz="2015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Sędziowie </a:t>
            </a:r>
            <a:r>
              <a:rPr b="1"/>
              <a:t>Top C </a:t>
            </a:r>
            <a:r>
              <a:t>zobowiązani są do zrobienia samoocen z zawodów II Ligi, Ekstraligi kobiet,     I Ligi kobiet, Centralnej Ligi Juniorów, na których prowadzona jest transmisja tv.</a:t>
            </a:r>
          </a:p>
          <a:p>
            <a:pPr marL="0" indent="0" defTabSz="231139">
              <a:lnSpc>
                <a:spcPct val="100000"/>
              </a:lnSpc>
              <a:spcBef>
                <a:spcPts val="3000"/>
              </a:spcBef>
              <a:buSzTx/>
              <a:buFontTx/>
              <a:buNone/>
              <a:defRPr sz="2015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231139">
              <a:lnSpc>
                <a:spcPct val="100000"/>
              </a:lnSpc>
              <a:spcBef>
                <a:spcPts val="3000"/>
              </a:spcBef>
              <a:buSzTx/>
              <a:buFontTx/>
              <a:buNone/>
              <a:defRPr sz="2015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 wraz z klipami należy umieścić gdy pojawi się ogólnodostępny zapis video.</a:t>
            </a:r>
          </a:p>
          <a:p>
            <a:pPr marL="0" indent="0" algn="ctr" defTabSz="231139">
              <a:lnSpc>
                <a:spcPct val="100000"/>
              </a:lnSpc>
              <a:spcBef>
                <a:spcPts val="3000"/>
              </a:spcBef>
              <a:buSzTx/>
              <a:buFontTx/>
              <a:buNone/>
              <a:defRPr sz="2015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97179" indent="-297179" algn="just" defTabSz="231139">
              <a:lnSpc>
                <a:spcPct val="100000"/>
              </a:lnSpc>
              <a:spcBef>
                <a:spcPts val="3000"/>
              </a:spcBef>
              <a:buFontTx/>
              <a:defRPr sz="2015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43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ędziowie Top B i Top C"/>
          <p:cNvSpPr txBox="1">
            <a:spLocks noGrp="1"/>
          </p:cNvSpPr>
          <p:nvPr>
            <p:ph type="title"/>
          </p:nvPr>
        </p:nvSpPr>
        <p:spPr>
          <a:xfrm>
            <a:off x="1436682" y="365125"/>
            <a:ext cx="9917118" cy="1325563"/>
          </a:xfrm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Top B i Top C</a:t>
            </a:r>
          </a:p>
        </p:txBody>
      </p:sp>
      <p:sp>
        <p:nvSpPr>
          <p:cNvPr id="146" name="Interesujące klip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611" indent="-324611" algn="just" defTabSz="252475">
              <a:lnSpc>
                <a:spcPct val="100000"/>
              </a:lnSpc>
              <a:spcBef>
                <a:spcPts val="3300"/>
              </a:spcBef>
              <a:buFontTx/>
              <a:defRPr sz="28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Interesujące klipy</a:t>
            </a:r>
          </a:p>
          <a:p>
            <a:pPr marL="0" indent="0" algn="just" defTabSz="252475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220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Zachęca się do założenia na swoich kontach folderu z nazwą „Interesujące klipy”                   i umieszczania tam nagrań, które dotyczą zdarzeń rzadko spotykanych a mających wartość szkoleniową. </a:t>
            </a:r>
          </a:p>
          <a:p>
            <a:pPr marL="251573" indent="-251573" algn="just" defTabSz="252475">
              <a:lnSpc>
                <a:spcPct val="100000"/>
              </a:lnSpc>
              <a:spcBef>
                <a:spcPts val="3300"/>
              </a:spcBef>
              <a:buFontTx/>
              <a:defRPr sz="28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Długość klipu </a:t>
            </a:r>
          </a:p>
          <a:p>
            <a:pPr marL="0" indent="0" algn="just" defTabSz="252475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220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Klipy powinny trwać maksymalnie około 30 sekund i zawierać istotę zdarzenia boiskowego.</a:t>
            </a:r>
          </a:p>
          <a:p>
            <a:pPr marL="0" indent="0" algn="just" defTabSz="252475">
              <a:lnSpc>
                <a:spcPct val="100000"/>
              </a:lnSpc>
              <a:spcBef>
                <a:spcPts val="3300"/>
              </a:spcBef>
              <a:buSzTx/>
              <a:buFontTx/>
              <a:buNone/>
              <a:defRPr sz="220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Nieakceptowalne jest nazewnictwo typu - klip 1, klip 2 itd.</a:t>
            </a:r>
          </a:p>
        </p:txBody>
      </p:sp>
      <p:pic>
        <p:nvPicPr>
          <p:cNvPr id="14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MOOCEN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438400">
              <a:defRPr sz="5500" spc="-55">
                <a:solidFill>
                  <a:srgbClr val="53585F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SAMOOCENY</a:t>
            </a:r>
          </a:p>
        </p:txBody>
      </p:sp>
      <p:sp>
        <p:nvSpPr>
          <p:cNvPr id="102" name="Każdy sędzia szczebla centralnego Futsalu zobowiązany jest do zrobienia samooceny                       z przeprowadzonych przez siebie zawodów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89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53"/>
              <a:t>Każdy sędzia szczebla centralnego Futsalu zobowiązany jest do zrobienia samooceny                       z przeprowadzonych przez siebie zawodów.</a:t>
            </a:r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53"/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Udostępnienie arkusza wraz z klipami na dysku Google 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dysk.futsal.kspzpn@gmail.com</a:t>
            </a:r>
            <a:r>
              <a:t>.</a:t>
            </a:r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Poinformowanie o umieszczeniu samooceny na dysku Komisję szkoleniową poprzez email lub sms.</a:t>
            </a:r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Ekstraklasa, Top A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andrzej.witkowski@pzpn.pl</a:t>
            </a:r>
            <a:r>
              <a:t> / telefon. +48 608 670 418.</a:t>
            </a:r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288036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953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Top B , Top C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arkadiusz.reslinski@wielkopolskizpn.pl</a:t>
            </a:r>
            <a:r>
              <a:t> / telefon +48 606 412 320.</a:t>
            </a:r>
          </a:p>
        </p:txBody>
      </p:sp>
      <p:pic>
        <p:nvPicPr>
          <p:cNvPr id="103" name="Obraz 3" descr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ędziowie Ekstraklasy i Top A"/>
          <p:cNvSpPr txBox="1">
            <a:spLocks noGrp="1"/>
          </p:cNvSpPr>
          <p:nvPr>
            <p:ph type="title"/>
          </p:nvPr>
        </p:nvSpPr>
        <p:spPr>
          <a:xfrm>
            <a:off x="1146533" y="392060"/>
            <a:ext cx="10515601" cy="1325564"/>
          </a:xfrm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Ekstraklasy i Top A</a:t>
            </a:r>
          </a:p>
        </p:txBody>
      </p:sp>
      <p:sp>
        <p:nvSpPr>
          <p:cNvPr id="106" name="Utworzenie nowego folderu na swoim koncie - SEZON 2025/2026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7260" indent="-217260" algn="just" defTabSz="168981">
              <a:lnSpc>
                <a:spcPct val="100000"/>
              </a:lnSpc>
              <a:spcBef>
                <a:spcPts val="2200"/>
              </a:spcBef>
              <a:buFontTx/>
              <a:defRPr sz="1871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Utworzenie nowego folderu na swoim koncie - SEZON 2025/2026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Wzór: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Nazwisko Imię - Samooceny , Sezon 2025/2026 , Kolejka 1,2,3 … nazwy drużyn / umieszczenie klipów  z samooceną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Przykład: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Siarzewski Ryszard - Samooceny, Sezon 2025/2026, Kolejka 3, Legia Warszawa - Widzew Łódź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 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1 SPA 31.42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2 Nierozważny atak 1.03.12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3 Brak rzutu karnego 1.12.34</a:t>
            </a:r>
          </a:p>
        </p:txBody>
      </p:sp>
      <p:pic>
        <p:nvPicPr>
          <p:cNvPr id="10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ędziowie Ekstraklasy i Top A"/>
          <p:cNvSpPr txBox="1">
            <a:spLocks noGrp="1"/>
          </p:cNvSpPr>
          <p:nvPr>
            <p:ph type="title"/>
          </p:nvPr>
        </p:nvSpPr>
        <p:spPr>
          <a:xfrm>
            <a:off x="1647011" y="365125"/>
            <a:ext cx="9706789" cy="1325563"/>
          </a:xfrm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Ekstraklasy i Top A</a:t>
            </a:r>
          </a:p>
        </p:txBody>
      </p:sp>
      <p:sp>
        <p:nvSpPr>
          <p:cNvPr id="110" name="Przykład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Przykład:</a:t>
            </a: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Lipski Ferdynand - Samooceny, Sezon 2025/2026, Kolejka 14, Constract Lubawa - RD Pniewy</a:t>
            </a: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</a:t>
            </a: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1 DOGSO 41.22</a:t>
            </a: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2 Niesportowe zachowanie 1.07.26</a:t>
            </a: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3 Wykluczenie trenera 1.21.47</a:t>
            </a:r>
            <a:endParaRPr>
              <a:solidFill>
                <a:srgbClr val="941751"/>
              </a:solidFill>
            </a:endParaRPr>
          </a:p>
          <a:p>
            <a:pPr marL="0" indent="0" algn="just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 samoocenie sędzia odnosi się do wszystkich zdarzeń usterkowanych przez obserwatora trybunowego i telewizyjnego, które mają wpływ na notę końcową arbitra.</a:t>
            </a:r>
          </a:p>
          <a:p>
            <a:pPr marL="0" indent="0" algn="ctr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754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 arkuszu samooceny należy zapisać również minutę zdarzenia  czasu rzeczywistego (zegar na hali) !!!</a:t>
            </a:r>
          </a:p>
          <a:p>
            <a:pPr marL="0" indent="0" algn="ctr" defTabSz="160019">
              <a:lnSpc>
                <a:spcPct val="100000"/>
              </a:lnSpc>
              <a:spcBef>
                <a:spcPts val="2100"/>
              </a:spcBef>
              <a:buSzTx/>
              <a:buFontTx/>
              <a:buNone/>
              <a:defRPr sz="1395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 wraz z klipami należy umieścić w czasie </a:t>
            </a:r>
            <a:r>
              <a:rPr u="sng">
                <a:solidFill>
                  <a:srgbClr val="FF2600"/>
                </a:solidFill>
              </a:rPr>
              <a:t>96 godzin </a:t>
            </a:r>
            <a:r>
              <a:t>od przeprowadzenia zawodów.</a:t>
            </a:r>
          </a:p>
        </p:txBody>
      </p:sp>
      <p:pic>
        <p:nvPicPr>
          <p:cNvPr id="111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ędziowie Ekstraklasy i Top A"/>
          <p:cNvSpPr txBox="1">
            <a:spLocks noGrp="1"/>
          </p:cNvSpPr>
          <p:nvPr>
            <p:ph type="title"/>
          </p:nvPr>
        </p:nvSpPr>
        <p:spPr>
          <a:xfrm>
            <a:off x="1436682" y="365125"/>
            <a:ext cx="9917118" cy="1325563"/>
          </a:xfrm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Ekstraklasy i Top A</a:t>
            </a:r>
          </a:p>
        </p:txBody>
      </p:sp>
      <p:sp>
        <p:nvSpPr>
          <p:cNvPr id="114" name="Interesujące klip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904" indent="-374904" algn="just" defTabSz="291591">
              <a:lnSpc>
                <a:spcPct val="100000"/>
              </a:lnSpc>
              <a:spcBef>
                <a:spcPts val="3800"/>
              </a:spcBef>
              <a:buFontTx/>
              <a:defRPr sz="328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Interesujące klipy</a:t>
            </a:r>
          </a:p>
          <a:p>
            <a:pPr marL="0" indent="0" algn="just" defTabSz="291591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25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Zachęca się do założenia na swoich kontach folderu z nazwą „Interesujące klipy” i umieszczania tam nagrań, które dotyczą zdarzeń rzadko spotykanych    a mających wartość szkoleniową. </a:t>
            </a:r>
          </a:p>
          <a:p>
            <a:pPr marL="290549" indent="-290549" algn="just" defTabSz="291591">
              <a:lnSpc>
                <a:spcPct val="100000"/>
              </a:lnSpc>
              <a:spcBef>
                <a:spcPts val="3800"/>
              </a:spcBef>
              <a:buFontTx/>
              <a:defRPr sz="328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Długość klipu </a:t>
            </a:r>
          </a:p>
          <a:p>
            <a:pPr marL="0" indent="0" algn="just" defTabSz="291591">
              <a:lnSpc>
                <a:spcPct val="100000"/>
              </a:lnSpc>
              <a:spcBef>
                <a:spcPts val="3800"/>
              </a:spcBef>
              <a:buSzTx/>
              <a:buFontTx/>
              <a:buNone/>
              <a:defRPr sz="25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Klipy powinny trwać maksymalnie około 30 sekund i zawierać istotę zdarzenia boiskowego.</a:t>
            </a:r>
          </a:p>
        </p:txBody>
      </p:sp>
      <p:pic>
        <p:nvPicPr>
          <p:cNvPr id="115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ędziowie Ekstraklasy i Top A…"/>
          <p:cNvSpPr txBox="1">
            <a:spLocks noGrp="1"/>
          </p:cNvSpPr>
          <p:nvPr>
            <p:ph type="title"/>
          </p:nvPr>
        </p:nvSpPr>
        <p:spPr>
          <a:xfrm>
            <a:off x="1473652" y="365125"/>
            <a:ext cx="9880148" cy="1325563"/>
          </a:xfrm>
          <a:prstGeom prst="rect">
            <a:avLst/>
          </a:prstGeom>
        </p:spPr>
        <p:txBody>
          <a:bodyPr/>
          <a:lstStyle/>
          <a:p>
            <a:pPr algn="ctr" defTabSz="709930">
              <a:lnSpc>
                <a:spcPct val="100000"/>
              </a:lnSpc>
              <a:defRPr sz="473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Sędziowie Ekstraklasy i Top A</a:t>
            </a:r>
          </a:p>
          <a:p>
            <a:pPr algn="ctr" defTabSz="709930">
              <a:lnSpc>
                <a:spcPct val="100000"/>
              </a:lnSpc>
              <a:defRPr sz="2666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Samooceny z zawodów w innych rozgrywkach niż Ekstraklasa</a:t>
            </a:r>
          </a:p>
        </p:txBody>
      </p:sp>
      <p:sp>
        <p:nvSpPr>
          <p:cNvPr id="118" name="Sędziowie Ekstraklasy i Top A wyznaczeni na zawody I ligi Futsalu zobowiązani są do zrobienia conajmniej jednej samooceny z trzech przeprowadzonych zawodów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Sędziowie Ekstraklasy i Top A wyznaczeni na zawody I ligi Futsalu zobowiązani są do zrobienia conajmniej </a:t>
            </a:r>
            <a:r>
              <a:rPr u="sng">
                <a:solidFill>
                  <a:srgbClr val="FF2600"/>
                </a:solidFill>
              </a:rPr>
              <a:t>jednej</a:t>
            </a:r>
            <a:r>
              <a:rPr>
                <a:solidFill>
                  <a:srgbClr val="FF2600"/>
                </a:solidFill>
              </a:rPr>
              <a:t> </a:t>
            </a:r>
            <a:r>
              <a:t>samooceny z </a:t>
            </a:r>
            <a:r>
              <a:rPr u="sng">
                <a:solidFill>
                  <a:srgbClr val="FF2600"/>
                </a:solidFill>
              </a:rPr>
              <a:t>trzech</a:t>
            </a:r>
            <a:r>
              <a:t> przeprowadzonych zawodów.</a:t>
            </a:r>
          </a:p>
          <a:p>
            <a:pPr marL="0" indent="0" algn="just" defTabSz="188467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Przykład:</a:t>
            </a:r>
          </a:p>
          <a:p>
            <a:pPr marL="0" indent="0" algn="just" defTabSz="186583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59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Lipski Ferdynand - Samooceny, Sezon 2025/2026, I Liga, Nowe Tychy - Stara Łomża</a:t>
            </a:r>
          </a:p>
          <a:p>
            <a:pPr marL="0" indent="0" algn="just" defTabSz="186583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59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</a:t>
            </a:r>
          </a:p>
          <a:p>
            <a:pPr marL="0" indent="0" algn="just" defTabSz="186583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59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1 Rzut karny</a:t>
            </a:r>
          </a:p>
          <a:p>
            <a:pPr marL="0" indent="0" algn="just" defTabSz="186583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59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2 Spa, brak żółtej kartki</a:t>
            </a:r>
          </a:p>
          <a:p>
            <a:pPr marL="0" indent="0" algn="just" defTabSz="186583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59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3 Korzyść i bramka</a:t>
            </a:r>
            <a:endParaRPr sz="1112"/>
          </a:p>
        </p:txBody>
      </p:sp>
      <p:pic>
        <p:nvPicPr>
          <p:cNvPr id="119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ędziowie Ekstraklasy i Top 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718184">
              <a:lnSpc>
                <a:spcPct val="100000"/>
              </a:lnSpc>
              <a:defRPr sz="4785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Sędziowie Ekstraklasy i Top A</a:t>
            </a:r>
          </a:p>
          <a:p>
            <a:pPr algn="ctr" defTabSz="718184">
              <a:lnSpc>
                <a:spcPct val="100000"/>
              </a:lnSpc>
              <a:defRPr sz="2697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Samooceny z zawodów w innych rozgrywkach niż Ekstraklasa</a:t>
            </a:r>
          </a:p>
        </p:txBody>
      </p:sp>
      <p:sp>
        <p:nvSpPr>
          <p:cNvPr id="122" name="W przypadku otrzymania obsady w pierwszej, piątej i ósmej kolejce sędzia zobligowany jest umieścić arkusz samooceny wraz z klipami najpóźniej           96 godzin od przeprowadzonych zawodów z ósmej kolejki.…"/>
          <p:cNvSpPr txBox="1"/>
          <p:nvPr/>
        </p:nvSpPr>
        <p:spPr>
          <a:xfrm>
            <a:off x="856079" y="1803510"/>
            <a:ext cx="10479843" cy="574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buSzPct val="100000"/>
              <a:buChar char="•"/>
              <a:defRPr sz="2500"/>
            </a:pPr>
            <a:r>
              <a:t>W przypadku otrzymania obsady w pierwszej, piątej i ósmej kolejce sędzia zobligowany jest umieścić arkusz samooceny wraz z klipami najpóźniej           96 godzin od przeprowadzonych zawodów z ósmej kolejki. </a:t>
            </a:r>
          </a:p>
          <a:p>
            <a:pPr marL="200526" indent="-200526">
              <a:buSzPct val="100000"/>
              <a:buChar char="•"/>
              <a:defRPr sz="2500"/>
            </a:pPr>
            <a:r>
              <a:t>Zakończenie rundy jesiennej nie zwalnia z dokonania analizy w rundzie wiosennej jeżeli będzie to trzeci mecz w tej klasie rozgrywkowej.</a:t>
            </a:r>
          </a:p>
          <a:p>
            <a:pPr marL="310815" indent="-310815">
              <a:buSzPct val="100000"/>
              <a:buChar char="•"/>
              <a:defRPr sz="2500"/>
            </a:pPr>
            <a:r>
              <a:t>Nieakceptowalne jest nazewnictwo typu - klip 1, klip 2 itd. bez podania tematyki</a:t>
            </a:r>
          </a:p>
          <a:p>
            <a:pPr>
              <a:defRPr sz="2700"/>
            </a:pPr>
            <a:endParaRPr/>
          </a:p>
        </p:txBody>
      </p:sp>
      <p:pic>
        <p:nvPicPr>
          <p:cNvPr id="123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0" y="303884"/>
            <a:ext cx="960021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ędziowie Ekstraklasy i Top A"/>
          <p:cNvSpPr txBox="1">
            <a:spLocks noGrp="1"/>
          </p:cNvSpPr>
          <p:nvPr>
            <p:ph type="title"/>
          </p:nvPr>
        </p:nvSpPr>
        <p:spPr>
          <a:xfrm>
            <a:off x="1380009" y="365125"/>
            <a:ext cx="9973791" cy="1325563"/>
          </a:xfrm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Ekstraklasy i Top A</a:t>
            </a:r>
          </a:p>
        </p:txBody>
      </p:sp>
      <p:sp>
        <p:nvSpPr>
          <p:cNvPr id="126" name="Samoocena podparta klipami powinna zawierać istotne dla przebiegu zawodów zdarzenia typu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188467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Samoocena podparta klipami powinna zawierać istotne dla przebiegu zawodów zdarzenia typu: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Udzielone bądź nieudzielone kary indywidualne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Podyktowane bądź niepodyktowane rzuty karne, rzuty wolne z 10 metra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Masowe konfrontacje i zachowanie w strach technicznych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Przykłady niesportowego zachowania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Nietypowe sytuacje boiskowe np. zdobycie bramki po kontakcie z ręką, podwójne zagranie bramkarza itp.</a:t>
            </a:r>
          </a:p>
          <a:p>
            <a:pPr marL="242315" indent="-242315" algn="just" defTabSz="188467">
              <a:lnSpc>
                <a:spcPct val="100000"/>
              </a:lnSpc>
              <a:spcBef>
                <a:spcPts val="2400"/>
              </a:spcBef>
              <a:buFontTx/>
              <a:defRPr sz="1642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Zdarzenia boiskowe, które wskaże obserwator zawodów</a:t>
            </a:r>
          </a:p>
          <a:p>
            <a:pPr marL="0" indent="0" algn="ctr" defTabSz="188467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1642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 wraz z klipami należy umieścić w czasie </a:t>
            </a:r>
            <a:r>
              <a:rPr u="sng"/>
              <a:t>96 godzin </a:t>
            </a:r>
            <a:r>
              <a:t>od przeprowadzenia zawodów.</a:t>
            </a:r>
          </a:p>
        </p:txBody>
      </p:sp>
      <p:pic>
        <p:nvPicPr>
          <p:cNvPr id="127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ędziowie Top B i Top 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25500">
              <a:lnSpc>
                <a:spcPct val="100000"/>
              </a:lnSpc>
              <a:defRPr sz="5500">
                <a:solidFill>
                  <a:srgbClr val="535860"/>
                </a:solidFill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Sędziowie Top B i Top C</a:t>
            </a:r>
          </a:p>
        </p:txBody>
      </p:sp>
      <p:sp>
        <p:nvSpPr>
          <p:cNvPr id="130" name="Utworzenie nowego folderu na swoim koncie - SEZON 2025/2026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7260" indent="-217260" algn="just" defTabSz="168981">
              <a:lnSpc>
                <a:spcPct val="100000"/>
              </a:lnSpc>
              <a:spcBef>
                <a:spcPts val="2200"/>
              </a:spcBef>
              <a:buFontTx/>
              <a:defRPr sz="1871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Utworzenie nowego folderu na swoim koncie - SEZON 2025/2026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Wzór: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Nazwisko Imię - Samooceny , Sezon 2025/2026 , Rodzaj zawodów / nazwy drużyn / umieszczenie klipów z samooceną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>
                <a:solidFill>
                  <a:srgbClr val="5358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Przykład: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Lipski Ferdynand - Samooceny, Sezon 2025/2026, I Liga, Nowe Tychy - Stara Łomża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Arkusz samooceny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1 Rzut karny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2 Spa, brak żółtej kartki</a:t>
            </a:r>
          </a:p>
          <a:p>
            <a:pPr marL="0" indent="0" algn="just" defTabSz="168981">
              <a:lnSpc>
                <a:spcPct val="100000"/>
              </a:lnSpc>
              <a:spcBef>
                <a:spcPts val="2200"/>
              </a:spcBef>
              <a:buSzTx/>
              <a:buFontTx/>
              <a:buNone/>
              <a:defRPr sz="1440" b="1"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Klip 3 Korzyść i bramka</a:t>
            </a:r>
          </a:p>
        </p:txBody>
      </p:sp>
      <p:pic>
        <p:nvPicPr>
          <p:cNvPr id="131" name="Obraz 3" descr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7" y="330819"/>
            <a:ext cx="960022" cy="144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535860"/>
      </a:dk1>
      <a:lt1>
        <a:srgbClr val="603E0D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3586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3586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878</Words>
  <Application>Microsoft Office PowerPoint</Application>
  <PresentationFormat>Panoramiczny</PresentationFormat>
  <Paragraphs>94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SAMOOCENY</vt:lpstr>
      <vt:lpstr>Sędziowie Ekstraklasy i Top A</vt:lpstr>
      <vt:lpstr>Sędziowie Ekstraklasy i Top A</vt:lpstr>
      <vt:lpstr>Sędziowie Ekstraklasy i Top A</vt:lpstr>
      <vt:lpstr>Sędziowie Ekstraklasy i Top A Samooceny z zawodów w innych rozgrywkach niż Ekstraklasa</vt:lpstr>
      <vt:lpstr>Sędziowie Ekstraklasy i Top A Samooceny z zawodów w innych rozgrywkach niż Ekstraklasa</vt:lpstr>
      <vt:lpstr>Sędziowie Ekstraklasy i Top A</vt:lpstr>
      <vt:lpstr>Sędziowie Top B i Top C</vt:lpstr>
      <vt:lpstr>Sędziowie Top B i Top C</vt:lpstr>
      <vt:lpstr>Sędziowie Top B i Top C</vt:lpstr>
      <vt:lpstr>Sędziowie Top B i Top C</vt:lpstr>
      <vt:lpstr>Sędziowie Top B i Top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Andrzej Witkowski</cp:lastModifiedBy>
  <cp:revision>2</cp:revision>
  <dcterms:modified xsi:type="dcterms:W3CDTF">2025-09-04T17:52:17Z</dcterms:modified>
</cp:coreProperties>
</file>