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just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3586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0" algn="just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3586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0" algn="just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3586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0" algn="just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3586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0" algn="just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3586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0" algn="just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3586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0" algn="just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3586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0" algn="just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3586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0" algn="just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3586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535860"/>
        </a:fontRef>
        <a:srgbClr val="535860"/>
      </a:tcTxStyle>
      <a:tcStyle>
        <a:tcBdr>
          <a:left>
            <a:ln w="12700" cap="flat">
              <a:solidFill>
                <a:srgbClr val="60400D"/>
              </a:solidFill>
              <a:prstDash val="solid"/>
              <a:round/>
            </a:ln>
          </a:left>
          <a:right>
            <a:ln w="12700" cap="flat">
              <a:solidFill>
                <a:srgbClr val="60400D"/>
              </a:solidFill>
              <a:prstDash val="solid"/>
              <a:round/>
            </a:ln>
          </a:right>
          <a:top>
            <a:ln w="12700" cap="flat">
              <a:solidFill>
                <a:srgbClr val="60400D"/>
              </a:solidFill>
              <a:prstDash val="solid"/>
              <a:round/>
            </a:ln>
          </a:top>
          <a:bottom>
            <a:ln w="12700" cap="flat">
              <a:solidFill>
                <a:srgbClr val="60400D"/>
              </a:solidFill>
              <a:prstDash val="solid"/>
              <a:round/>
            </a:ln>
          </a:bottom>
          <a:insideH>
            <a:ln w="12700" cap="flat">
              <a:solidFill>
                <a:srgbClr val="60400D"/>
              </a:solidFill>
              <a:prstDash val="solid"/>
              <a:round/>
            </a:ln>
          </a:insideH>
          <a:insideV>
            <a:ln w="12700" cap="flat">
              <a:solidFill>
                <a:srgbClr val="60400D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 b="def" i="def"/>
      <a:tcStyle>
        <a:tcBdr/>
        <a:fill>
          <a:solidFill>
            <a:srgbClr val="E9EFF7"/>
          </a:solidFill>
        </a:fill>
      </a:tcStyle>
    </a:band2H>
    <a:firstCol>
      <a:tcTxStyle b="on" i="off">
        <a:fontRef idx="major">
          <a:srgbClr val="60400D"/>
        </a:fontRef>
        <a:srgbClr val="60400D"/>
      </a:tcTxStyle>
      <a:tcStyle>
        <a:tcBdr>
          <a:left>
            <a:ln w="12700" cap="flat">
              <a:solidFill>
                <a:srgbClr val="60400D"/>
              </a:solidFill>
              <a:prstDash val="solid"/>
              <a:round/>
            </a:ln>
          </a:left>
          <a:right>
            <a:ln w="12700" cap="flat">
              <a:solidFill>
                <a:srgbClr val="60400D"/>
              </a:solidFill>
              <a:prstDash val="solid"/>
              <a:round/>
            </a:ln>
          </a:right>
          <a:top>
            <a:ln w="12700" cap="flat">
              <a:solidFill>
                <a:srgbClr val="60400D"/>
              </a:solidFill>
              <a:prstDash val="solid"/>
              <a:round/>
            </a:ln>
          </a:top>
          <a:bottom>
            <a:ln w="12700" cap="flat">
              <a:solidFill>
                <a:srgbClr val="60400D"/>
              </a:solidFill>
              <a:prstDash val="solid"/>
              <a:round/>
            </a:ln>
          </a:bottom>
          <a:insideH>
            <a:ln w="12700" cap="flat">
              <a:solidFill>
                <a:srgbClr val="60400D"/>
              </a:solidFill>
              <a:prstDash val="solid"/>
              <a:round/>
            </a:ln>
          </a:insideH>
          <a:insideV>
            <a:ln w="12700" cap="flat">
              <a:solidFill>
                <a:srgbClr val="60400D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60400D"/>
        </a:fontRef>
        <a:srgbClr val="60400D"/>
      </a:tcTxStyle>
      <a:tcStyle>
        <a:tcBdr>
          <a:left>
            <a:ln w="12700" cap="flat">
              <a:solidFill>
                <a:srgbClr val="60400D"/>
              </a:solidFill>
              <a:prstDash val="solid"/>
              <a:round/>
            </a:ln>
          </a:left>
          <a:right>
            <a:ln w="12700" cap="flat">
              <a:solidFill>
                <a:srgbClr val="60400D"/>
              </a:solidFill>
              <a:prstDash val="solid"/>
              <a:round/>
            </a:ln>
          </a:right>
          <a:top>
            <a:ln w="38100" cap="flat">
              <a:solidFill>
                <a:srgbClr val="60400D"/>
              </a:solidFill>
              <a:prstDash val="solid"/>
              <a:round/>
            </a:ln>
          </a:top>
          <a:bottom>
            <a:ln w="12700" cap="flat">
              <a:solidFill>
                <a:srgbClr val="60400D"/>
              </a:solidFill>
              <a:prstDash val="solid"/>
              <a:round/>
            </a:ln>
          </a:bottom>
          <a:insideH>
            <a:ln w="12700" cap="flat">
              <a:solidFill>
                <a:srgbClr val="60400D"/>
              </a:solidFill>
              <a:prstDash val="solid"/>
              <a:round/>
            </a:ln>
          </a:insideH>
          <a:insideV>
            <a:ln w="12700" cap="flat">
              <a:solidFill>
                <a:srgbClr val="60400D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60400D"/>
        </a:fontRef>
        <a:srgbClr val="60400D"/>
      </a:tcTxStyle>
      <a:tcStyle>
        <a:tcBdr>
          <a:left>
            <a:ln w="12700" cap="flat">
              <a:solidFill>
                <a:srgbClr val="60400D"/>
              </a:solidFill>
              <a:prstDash val="solid"/>
              <a:round/>
            </a:ln>
          </a:left>
          <a:right>
            <a:ln w="12700" cap="flat">
              <a:solidFill>
                <a:srgbClr val="60400D"/>
              </a:solidFill>
              <a:prstDash val="solid"/>
              <a:round/>
            </a:ln>
          </a:right>
          <a:top>
            <a:ln w="12700" cap="flat">
              <a:solidFill>
                <a:srgbClr val="60400D"/>
              </a:solidFill>
              <a:prstDash val="solid"/>
              <a:round/>
            </a:ln>
          </a:top>
          <a:bottom>
            <a:ln w="38100" cap="flat">
              <a:solidFill>
                <a:srgbClr val="60400D"/>
              </a:solidFill>
              <a:prstDash val="solid"/>
              <a:round/>
            </a:ln>
          </a:bottom>
          <a:insideH>
            <a:ln w="12700" cap="flat">
              <a:solidFill>
                <a:srgbClr val="60400D"/>
              </a:solidFill>
              <a:prstDash val="solid"/>
              <a:round/>
            </a:ln>
          </a:insideH>
          <a:insideV>
            <a:ln w="12700" cap="flat">
              <a:solidFill>
                <a:srgbClr val="60400D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535860"/>
        </a:fontRef>
        <a:srgbClr val="535860"/>
      </a:tcTxStyle>
      <a:tcStyle>
        <a:tcBdr>
          <a:left>
            <a:ln w="12700" cap="flat">
              <a:solidFill>
                <a:srgbClr val="60400D"/>
              </a:solidFill>
              <a:prstDash val="solid"/>
              <a:round/>
            </a:ln>
          </a:left>
          <a:right>
            <a:ln w="12700" cap="flat">
              <a:solidFill>
                <a:srgbClr val="60400D"/>
              </a:solidFill>
              <a:prstDash val="solid"/>
              <a:round/>
            </a:ln>
          </a:right>
          <a:top>
            <a:ln w="12700" cap="flat">
              <a:solidFill>
                <a:srgbClr val="60400D"/>
              </a:solidFill>
              <a:prstDash val="solid"/>
              <a:round/>
            </a:ln>
          </a:top>
          <a:bottom>
            <a:ln w="12700" cap="flat">
              <a:solidFill>
                <a:srgbClr val="60400D"/>
              </a:solidFill>
              <a:prstDash val="solid"/>
              <a:round/>
            </a:ln>
          </a:bottom>
          <a:insideH>
            <a:ln w="12700" cap="flat">
              <a:solidFill>
                <a:srgbClr val="60400D"/>
              </a:solidFill>
              <a:prstDash val="solid"/>
              <a:round/>
            </a:ln>
          </a:insideH>
          <a:insideV>
            <a:ln w="12700" cap="flat">
              <a:solidFill>
                <a:srgbClr val="60400D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60400D"/>
        </a:fontRef>
        <a:srgbClr val="60400D"/>
      </a:tcTxStyle>
      <a:tcStyle>
        <a:tcBdr>
          <a:left>
            <a:ln w="12700" cap="flat">
              <a:solidFill>
                <a:srgbClr val="60400D"/>
              </a:solidFill>
              <a:prstDash val="solid"/>
              <a:round/>
            </a:ln>
          </a:left>
          <a:right>
            <a:ln w="12700" cap="flat">
              <a:solidFill>
                <a:srgbClr val="60400D"/>
              </a:solidFill>
              <a:prstDash val="solid"/>
              <a:round/>
            </a:ln>
          </a:right>
          <a:top>
            <a:ln w="12700" cap="flat">
              <a:solidFill>
                <a:srgbClr val="60400D"/>
              </a:solidFill>
              <a:prstDash val="solid"/>
              <a:round/>
            </a:ln>
          </a:top>
          <a:bottom>
            <a:ln w="12700" cap="flat">
              <a:solidFill>
                <a:srgbClr val="60400D"/>
              </a:solidFill>
              <a:prstDash val="solid"/>
              <a:round/>
            </a:ln>
          </a:bottom>
          <a:insideH>
            <a:ln w="12700" cap="flat">
              <a:solidFill>
                <a:srgbClr val="60400D"/>
              </a:solidFill>
              <a:prstDash val="solid"/>
              <a:round/>
            </a:ln>
          </a:insideH>
          <a:insideV>
            <a:ln w="12700" cap="flat">
              <a:solidFill>
                <a:srgbClr val="60400D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60400D"/>
        </a:fontRef>
        <a:srgbClr val="60400D"/>
      </a:tcTxStyle>
      <a:tcStyle>
        <a:tcBdr>
          <a:left>
            <a:ln w="12700" cap="flat">
              <a:solidFill>
                <a:srgbClr val="60400D"/>
              </a:solidFill>
              <a:prstDash val="solid"/>
              <a:round/>
            </a:ln>
          </a:left>
          <a:right>
            <a:ln w="12700" cap="flat">
              <a:solidFill>
                <a:srgbClr val="60400D"/>
              </a:solidFill>
              <a:prstDash val="solid"/>
              <a:round/>
            </a:ln>
          </a:right>
          <a:top>
            <a:ln w="38100" cap="flat">
              <a:solidFill>
                <a:srgbClr val="60400D"/>
              </a:solidFill>
              <a:prstDash val="solid"/>
              <a:round/>
            </a:ln>
          </a:top>
          <a:bottom>
            <a:ln w="12700" cap="flat">
              <a:solidFill>
                <a:srgbClr val="60400D"/>
              </a:solidFill>
              <a:prstDash val="solid"/>
              <a:round/>
            </a:ln>
          </a:bottom>
          <a:insideH>
            <a:ln w="12700" cap="flat">
              <a:solidFill>
                <a:srgbClr val="60400D"/>
              </a:solidFill>
              <a:prstDash val="solid"/>
              <a:round/>
            </a:ln>
          </a:insideH>
          <a:insideV>
            <a:ln w="12700" cap="flat">
              <a:solidFill>
                <a:srgbClr val="60400D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60400D"/>
        </a:fontRef>
        <a:srgbClr val="60400D"/>
      </a:tcTxStyle>
      <a:tcStyle>
        <a:tcBdr>
          <a:left>
            <a:ln w="12700" cap="flat">
              <a:solidFill>
                <a:srgbClr val="60400D"/>
              </a:solidFill>
              <a:prstDash val="solid"/>
              <a:round/>
            </a:ln>
          </a:left>
          <a:right>
            <a:ln w="12700" cap="flat">
              <a:solidFill>
                <a:srgbClr val="60400D"/>
              </a:solidFill>
              <a:prstDash val="solid"/>
              <a:round/>
            </a:ln>
          </a:right>
          <a:top>
            <a:ln w="12700" cap="flat">
              <a:solidFill>
                <a:srgbClr val="60400D"/>
              </a:solidFill>
              <a:prstDash val="solid"/>
              <a:round/>
            </a:ln>
          </a:top>
          <a:bottom>
            <a:ln w="38100" cap="flat">
              <a:solidFill>
                <a:srgbClr val="60400D"/>
              </a:solidFill>
              <a:prstDash val="solid"/>
              <a:round/>
            </a:ln>
          </a:bottom>
          <a:insideH>
            <a:ln w="12700" cap="flat">
              <a:solidFill>
                <a:srgbClr val="60400D"/>
              </a:solidFill>
              <a:prstDash val="solid"/>
              <a:round/>
            </a:ln>
          </a:insideH>
          <a:insideV>
            <a:ln w="12700" cap="flat">
              <a:solidFill>
                <a:srgbClr val="60400D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535860"/>
        </a:fontRef>
        <a:srgbClr val="535860"/>
      </a:tcTxStyle>
      <a:tcStyle>
        <a:tcBdr>
          <a:left>
            <a:ln w="12700" cap="flat">
              <a:solidFill>
                <a:srgbClr val="60400D"/>
              </a:solidFill>
              <a:prstDash val="solid"/>
              <a:round/>
            </a:ln>
          </a:left>
          <a:right>
            <a:ln w="12700" cap="flat">
              <a:solidFill>
                <a:srgbClr val="60400D"/>
              </a:solidFill>
              <a:prstDash val="solid"/>
              <a:round/>
            </a:ln>
          </a:right>
          <a:top>
            <a:ln w="12700" cap="flat">
              <a:solidFill>
                <a:srgbClr val="60400D"/>
              </a:solidFill>
              <a:prstDash val="solid"/>
              <a:round/>
            </a:ln>
          </a:top>
          <a:bottom>
            <a:ln w="12700" cap="flat">
              <a:solidFill>
                <a:srgbClr val="60400D"/>
              </a:solidFill>
              <a:prstDash val="solid"/>
              <a:round/>
            </a:ln>
          </a:bottom>
          <a:insideH>
            <a:ln w="12700" cap="flat">
              <a:solidFill>
                <a:srgbClr val="60400D"/>
              </a:solidFill>
              <a:prstDash val="solid"/>
              <a:round/>
            </a:ln>
          </a:insideH>
          <a:insideV>
            <a:ln w="12700" cap="flat">
              <a:solidFill>
                <a:srgbClr val="60400D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60400D"/>
        </a:fontRef>
        <a:srgbClr val="60400D"/>
      </a:tcTxStyle>
      <a:tcStyle>
        <a:tcBdr>
          <a:left>
            <a:ln w="12700" cap="flat">
              <a:solidFill>
                <a:srgbClr val="60400D"/>
              </a:solidFill>
              <a:prstDash val="solid"/>
              <a:round/>
            </a:ln>
          </a:left>
          <a:right>
            <a:ln w="12700" cap="flat">
              <a:solidFill>
                <a:srgbClr val="60400D"/>
              </a:solidFill>
              <a:prstDash val="solid"/>
              <a:round/>
            </a:ln>
          </a:right>
          <a:top>
            <a:ln w="12700" cap="flat">
              <a:solidFill>
                <a:srgbClr val="60400D"/>
              </a:solidFill>
              <a:prstDash val="solid"/>
              <a:round/>
            </a:ln>
          </a:top>
          <a:bottom>
            <a:ln w="12700" cap="flat">
              <a:solidFill>
                <a:srgbClr val="60400D"/>
              </a:solidFill>
              <a:prstDash val="solid"/>
              <a:round/>
            </a:ln>
          </a:bottom>
          <a:insideH>
            <a:ln w="12700" cap="flat">
              <a:solidFill>
                <a:srgbClr val="60400D"/>
              </a:solidFill>
              <a:prstDash val="solid"/>
              <a:round/>
            </a:ln>
          </a:insideH>
          <a:insideV>
            <a:ln w="12700" cap="flat">
              <a:solidFill>
                <a:srgbClr val="60400D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60400D"/>
        </a:fontRef>
        <a:srgbClr val="60400D"/>
      </a:tcTxStyle>
      <a:tcStyle>
        <a:tcBdr>
          <a:left>
            <a:ln w="12700" cap="flat">
              <a:solidFill>
                <a:srgbClr val="60400D"/>
              </a:solidFill>
              <a:prstDash val="solid"/>
              <a:round/>
            </a:ln>
          </a:left>
          <a:right>
            <a:ln w="12700" cap="flat">
              <a:solidFill>
                <a:srgbClr val="60400D"/>
              </a:solidFill>
              <a:prstDash val="solid"/>
              <a:round/>
            </a:ln>
          </a:right>
          <a:top>
            <a:ln w="38100" cap="flat">
              <a:solidFill>
                <a:srgbClr val="60400D"/>
              </a:solidFill>
              <a:prstDash val="solid"/>
              <a:round/>
            </a:ln>
          </a:top>
          <a:bottom>
            <a:ln w="12700" cap="flat">
              <a:solidFill>
                <a:srgbClr val="60400D"/>
              </a:solidFill>
              <a:prstDash val="solid"/>
              <a:round/>
            </a:ln>
          </a:bottom>
          <a:insideH>
            <a:ln w="12700" cap="flat">
              <a:solidFill>
                <a:srgbClr val="60400D"/>
              </a:solidFill>
              <a:prstDash val="solid"/>
              <a:round/>
            </a:ln>
          </a:insideH>
          <a:insideV>
            <a:ln w="12700" cap="flat">
              <a:solidFill>
                <a:srgbClr val="60400D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60400D"/>
        </a:fontRef>
        <a:srgbClr val="60400D"/>
      </a:tcTxStyle>
      <a:tcStyle>
        <a:tcBdr>
          <a:left>
            <a:ln w="12700" cap="flat">
              <a:solidFill>
                <a:srgbClr val="60400D"/>
              </a:solidFill>
              <a:prstDash val="solid"/>
              <a:round/>
            </a:ln>
          </a:left>
          <a:right>
            <a:ln w="12700" cap="flat">
              <a:solidFill>
                <a:srgbClr val="60400D"/>
              </a:solidFill>
              <a:prstDash val="solid"/>
              <a:round/>
            </a:ln>
          </a:right>
          <a:top>
            <a:ln w="12700" cap="flat">
              <a:solidFill>
                <a:srgbClr val="60400D"/>
              </a:solidFill>
              <a:prstDash val="solid"/>
              <a:round/>
            </a:ln>
          </a:top>
          <a:bottom>
            <a:ln w="38100" cap="flat">
              <a:solidFill>
                <a:srgbClr val="60400D"/>
              </a:solidFill>
              <a:prstDash val="solid"/>
              <a:round/>
            </a:ln>
          </a:bottom>
          <a:insideH>
            <a:ln w="12700" cap="flat">
              <a:solidFill>
                <a:srgbClr val="60400D"/>
              </a:solidFill>
              <a:prstDash val="solid"/>
              <a:round/>
            </a:ln>
          </a:insideH>
          <a:insideV>
            <a:ln w="12700" cap="flat">
              <a:solidFill>
                <a:srgbClr val="60400D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535860"/>
        </a:fontRef>
        <a:srgbClr val="53586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wholeTbl>
    <a:band2H>
      <a:tcTxStyle b="def" i="def"/>
      <a:tcStyle>
        <a:tcBdr/>
        <a:fill>
          <a:solidFill>
            <a:srgbClr val="60400D"/>
          </a:solidFill>
        </a:fill>
      </a:tcStyle>
    </a:band2H>
    <a:firstCol>
      <a:tcTxStyle b="on" i="off">
        <a:fontRef idx="major">
          <a:srgbClr val="60400D"/>
        </a:fontRef>
        <a:srgbClr val="60400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535860"/>
        </a:fontRef>
        <a:srgbClr val="53586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535860"/>
              </a:solidFill>
              <a:prstDash val="solid"/>
              <a:round/>
            </a:ln>
          </a:top>
          <a:bottom>
            <a:ln w="25400" cap="flat">
              <a:solidFill>
                <a:srgbClr val="53586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0400D"/>
          </a:solidFill>
        </a:fill>
      </a:tcStyle>
    </a:lastRow>
    <a:firstRow>
      <a:tcTxStyle b="on" i="off">
        <a:fontRef idx="major">
          <a:srgbClr val="60400D"/>
        </a:fontRef>
        <a:srgbClr val="60400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35860"/>
              </a:solidFill>
              <a:prstDash val="solid"/>
              <a:round/>
            </a:ln>
          </a:top>
          <a:bottom>
            <a:ln w="25400" cap="flat">
              <a:solidFill>
                <a:srgbClr val="53586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535860"/>
        </a:fontRef>
        <a:srgbClr val="535860"/>
      </a:tcTxStyle>
      <a:tcStyle>
        <a:tcBdr>
          <a:left>
            <a:ln w="12700" cap="flat">
              <a:solidFill>
                <a:srgbClr val="60400D"/>
              </a:solidFill>
              <a:prstDash val="solid"/>
              <a:round/>
            </a:ln>
          </a:left>
          <a:right>
            <a:ln w="12700" cap="flat">
              <a:solidFill>
                <a:srgbClr val="60400D"/>
              </a:solidFill>
              <a:prstDash val="solid"/>
              <a:round/>
            </a:ln>
          </a:right>
          <a:top>
            <a:ln w="12700" cap="flat">
              <a:solidFill>
                <a:srgbClr val="60400D"/>
              </a:solidFill>
              <a:prstDash val="solid"/>
              <a:round/>
            </a:ln>
          </a:top>
          <a:bottom>
            <a:ln w="12700" cap="flat">
              <a:solidFill>
                <a:srgbClr val="60400D"/>
              </a:solidFill>
              <a:prstDash val="solid"/>
              <a:round/>
            </a:ln>
          </a:bottom>
          <a:insideH>
            <a:ln w="12700" cap="flat">
              <a:solidFill>
                <a:srgbClr val="60400D"/>
              </a:solidFill>
              <a:prstDash val="solid"/>
              <a:round/>
            </a:ln>
          </a:insideH>
          <a:insideV>
            <a:ln w="12700" cap="flat">
              <a:solidFill>
                <a:srgbClr val="60400D"/>
              </a:solidFill>
              <a:prstDash val="solid"/>
              <a:round/>
            </a:ln>
          </a:insideV>
        </a:tcBdr>
        <a:fill>
          <a:solidFill>
            <a:srgbClr val="CFD0D1"/>
          </a:solidFill>
        </a:fill>
      </a:tcStyle>
    </a:wholeTbl>
    <a:band2H>
      <a:tcTxStyle b="def" i="def"/>
      <a:tcStyle>
        <a:tcBdr/>
        <a:fill>
          <a:solidFill>
            <a:srgbClr val="E9E9E9"/>
          </a:solidFill>
        </a:fill>
      </a:tcStyle>
    </a:band2H>
    <a:firstCol>
      <a:tcTxStyle b="on" i="off">
        <a:fontRef idx="major">
          <a:srgbClr val="60400D"/>
        </a:fontRef>
        <a:srgbClr val="60400D"/>
      </a:tcTxStyle>
      <a:tcStyle>
        <a:tcBdr>
          <a:left>
            <a:ln w="12700" cap="flat">
              <a:solidFill>
                <a:srgbClr val="60400D"/>
              </a:solidFill>
              <a:prstDash val="solid"/>
              <a:round/>
            </a:ln>
          </a:left>
          <a:right>
            <a:ln w="12700" cap="flat">
              <a:solidFill>
                <a:srgbClr val="60400D"/>
              </a:solidFill>
              <a:prstDash val="solid"/>
              <a:round/>
            </a:ln>
          </a:right>
          <a:top>
            <a:ln w="12700" cap="flat">
              <a:solidFill>
                <a:srgbClr val="60400D"/>
              </a:solidFill>
              <a:prstDash val="solid"/>
              <a:round/>
            </a:ln>
          </a:top>
          <a:bottom>
            <a:ln w="12700" cap="flat">
              <a:solidFill>
                <a:srgbClr val="60400D"/>
              </a:solidFill>
              <a:prstDash val="solid"/>
              <a:round/>
            </a:ln>
          </a:bottom>
          <a:insideH>
            <a:ln w="12700" cap="flat">
              <a:solidFill>
                <a:srgbClr val="60400D"/>
              </a:solidFill>
              <a:prstDash val="solid"/>
              <a:round/>
            </a:ln>
          </a:insideH>
          <a:insideV>
            <a:ln w="12700" cap="flat">
              <a:solidFill>
                <a:srgbClr val="60400D"/>
              </a:solidFill>
              <a:prstDash val="solid"/>
              <a:round/>
            </a:ln>
          </a:insideV>
        </a:tcBdr>
        <a:fill>
          <a:solidFill>
            <a:srgbClr val="535860"/>
          </a:solidFill>
        </a:fill>
      </a:tcStyle>
    </a:firstCol>
    <a:lastRow>
      <a:tcTxStyle b="on" i="off">
        <a:fontRef idx="major">
          <a:srgbClr val="60400D"/>
        </a:fontRef>
        <a:srgbClr val="60400D"/>
      </a:tcTxStyle>
      <a:tcStyle>
        <a:tcBdr>
          <a:left>
            <a:ln w="12700" cap="flat">
              <a:solidFill>
                <a:srgbClr val="60400D"/>
              </a:solidFill>
              <a:prstDash val="solid"/>
              <a:round/>
            </a:ln>
          </a:left>
          <a:right>
            <a:ln w="12700" cap="flat">
              <a:solidFill>
                <a:srgbClr val="60400D"/>
              </a:solidFill>
              <a:prstDash val="solid"/>
              <a:round/>
            </a:ln>
          </a:right>
          <a:top>
            <a:ln w="38100" cap="flat">
              <a:solidFill>
                <a:srgbClr val="60400D"/>
              </a:solidFill>
              <a:prstDash val="solid"/>
              <a:round/>
            </a:ln>
          </a:top>
          <a:bottom>
            <a:ln w="12700" cap="flat">
              <a:solidFill>
                <a:srgbClr val="60400D"/>
              </a:solidFill>
              <a:prstDash val="solid"/>
              <a:round/>
            </a:ln>
          </a:bottom>
          <a:insideH>
            <a:ln w="12700" cap="flat">
              <a:solidFill>
                <a:srgbClr val="60400D"/>
              </a:solidFill>
              <a:prstDash val="solid"/>
              <a:round/>
            </a:ln>
          </a:insideH>
          <a:insideV>
            <a:ln w="12700" cap="flat">
              <a:solidFill>
                <a:srgbClr val="60400D"/>
              </a:solidFill>
              <a:prstDash val="solid"/>
              <a:round/>
            </a:ln>
          </a:insideV>
        </a:tcBdr>
        <a:fill>
          <a:solidFill>
            <a:srgbClr val="535860"/>
          </a:solidFill>
        </a:fill>
      </a:tcStyle>
    </a:lastRow>
    <a:firstRow>
      <a:tcTxStyle b="on" i="off">
        <a:fontRef idx="major">
          <a:srgbClr val="60400D"/>
        </a:fontRef>
        <a:srgbClr val="60400D"/>
      </a:tcTxStyle>
      <a:tcStyle>
        <a:tcBdr>
          <a:left>
            <a:ln w="12700" cap="flat">
              <a:solidFill>
                <a:srgbClr val="60400D"/>
              </a:solidFill>
              <a:prstDash val="solid"/>
              <a:round/>
            </a:ln>
          </a:left>
          <a:right>
            <a:ln w="12700" cap="flat">
              <a:solidFill>
                <a:srgbClr val="60400D"/>
              </a:solidFill>
              <a:prstDash val="solid"/>
              <a:round/>
            </a:ln>
          </a:right>
          <a:top>
            <a:ln w="12700" cap="flat">
              <a:solidFill>
                <a:srgbClr val="60400D"/>
              </a:solidFill>
              <a:prstDash val="solid"/>
              <a:round/>
            </a:ln>
          </a:top>
          <a:bottom>
            <a:ln w="38100" cap="flat">
              <a:solidFill>
                <a:srgbClr val="60400D"/>
              </a:solidFill>
              <a:prstDash val="solid"/>
              <a:round/>
            </a:ln>
          </a:bottom>
          <a:insideH>
            <a:ln w="12700" cap="flat">
              <a:solidFill>
                <a:srgbClr val="60400D"/>
              </a:solidFill>
              <a:prstDash val="solid"/>
              <a:round/>
            </a:ln>
          </a:insideH>
          <a:insideV>
            <a:ln w="12700" cap="flat">
              <a:solidFill>
                <a:srgbClr val="60400D"/>
              </a:solidFill>
              <a:prstDash val="solid"/>
              <a:round/>
            </a:ln>
          </a:insideV>
        </a:tcBdr>
        <a:fill>
          <a:solidFill>
            <a:srgbClr val="53586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535860"/>
        </a:fontRef>
        <a:srgbClr val="535860"/>
      </a:tcTxStyle>
      <a:tcStyle>
        <a:tcBdr>
          <a:left>
            <a:ln w="12700" cap="flat">
              <a:solidFill>
                <a:srgbClr val="535860"/>
              </a:solidFill>
              <a:prstDash val="solid"/>
              <a:round/>
            </a:ln>
          </a:left>
          <a:right>
            <a:ln w="12700" cap="flat">
              <a:solidFill>
                <a:srgbClr val="535860"/>
              </a:solidFill>
              <a:prstDash val="solid"/>
              <a:round/>
            </a:ln>
          </a:right>
          <a:top>
            <a:ln w="12700" cap="flat">
              <a:solidFill>
                <a:srgbClr val="535860"/>
              </a:solidFill>
              <a:prstDash val="solid"/>
              <a:round/>
            </a:ln>
          </a:top>
          <a:bottom>
            <a:ln w="12700" cap="flat">
              <a:solidFill>
                <a:srgbClr val="535860"/>
              </a:solidFill>
              <a:prstDash val="solid"/>
              <a:round/>
            </a:ln>
          </a:bottom>
          <a:insideH>
            <a:ln w="12700" cap="flat">
              <a:solidFill>
                <a:srgbClr val="535860"/>
              </a:solidFill>
              <a:prstDash val="solid"/>
              <a:round/>
            </a:ln>
          </a:insideH>
          <a:insideV>
            <a:ln w="12700" cap="flat">
              <a:solidFill>
                <a:srgbClr val="535860"/>
              </a:solidFill>
              <a:prstDash val="solid"/>
              <a:round/>
            </a:ln>
          </a:insideV>
        </a:tcBdr>
        <a:fill>
          <a:solidFill>
            <a:srgbClr val="53586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535860"/>
        </a:fontRef>
        <a:srgbClr val="535860"/>
      </a:tcTxStyle>
      <a:tcStyle>
        <a:tcBdr>
          <a:left>
            <a:ln w="12700" cap="flat">
              <a:solidFill>
                <a:srgbClr val="535860"/>
              </a:solidFill>
              <a:prstDash val="solid"/>
              <a:round/>
            </a:ln>
          </a:left>
          <a:right>
            <a:ln w="12700" cap="flat">
              <a:solidFill>
                <a:srgbClr val="535860"/>
              </a:solidFill>
              <a:prstDash val="solid"/>
              <a:round/>
            </a:ln>
          </a:right>
          <a:top>
            <a:ln w="12700" cap="flat">
              <a:solidFill>
                <a:srgbClr val="535860"/>
              </a:solidFill>
              <a:prstDash val="solid"/>
              <a:round/>
            </a:ln>
          </a:top>
          <a:bottom>
            <a:ln w="12700" cap="flat">
              <a:solidFill>
                <a:srgbClr val="535860"/>
              </a:solidFill>
              <a:prstDash val="solid"/>
              <a:round/>
            </a:ln>
          </a:bottom>
          <a:insideH>
            <a:ln w="12700" cap="flat">
              <a:solidFill>
                <a:srgbClr val="535860"/>
              </a:solidFill>
              <a:prstDash val="solid"/>
              <a:round/>
            </a:ln>
          </a:insideH>
          <a:insideV>
            <a:ln w="12700" cap="flat">
              <a:solidFill>
                <a:srgbClr val="535860"/>
              </a:solidFill>
              <a:prstDash val="solid"/>
              <a:round/>
            </a:ln>
          </a:insideV>
        </a:tcBdr>
        <a:fill>
          <a:solidFill>
            <a:srgbClr val="535860">
              <a:alpha val="20000"/>
            </a:srgbClr>
          </a:solidFill>
        </a:fill>
      </a:tcStyle>
    </a:firstCol>
    <a:lastRow>
      <a:tcTxStyle b="on" i="off">
        <a:fontRef idx="major">
          <a:srgbClr val="535860"/>
        </a:fontRef>
        <a:srgbClr val="535860"/>
      </a:tcTxStyle>
      <a:tcStyle>
        <a:tcBdr>
          <a:left>
            <a:ln w="12700" cap="flat">
              <a:solidFill>
                <a:srgbClr val="535860"/>
              </a:solidFill>
              <a:prstDash val="solid"/>
              <a:round/>
            </a:ln>
          </a:left>
          <a:right>
            <a:ln w="12700" cap="flat">
              <a:solidFill>
                <a:srgbClr val="535860"/>
              </a:solidFill>
              <a:prstDash val="solid"/>
              <a:round/>
            </a:ln>
          </a:right>
          <a:top>
            <a:ln w="50800" cap="flat">
              <a:solidFill>
                <a:srgbClr val="535860"/>
              </a:solidFill>
              <a:prstDash val="solid"/>
              <a:round/>
            </a:ln>
          </a:top>
          <a:bottom>
            <a:ln w="12700" cap="flat">
              <a:solidFill>
                <a:srgbClr val="535860"/>
              </a:solidFill>
              <a:prstDash val="solid"/>
              <a:round/>
            </a:ln>
          </a:bottom>
          <a:insideH>
            <a:ln w="12700" cap="flat">
              <a:solidFill>
                <a:srgbClr val="535860"/>
              </a:solidFill>
              <a:prstDash val="solid"/>
              <a:round/>
            </a:ln>
          </a:insideH>
          <a:insideV>
            <a:ln w="12700" cap="flat">
              <a:solidFill>
                <a:srgbClr val="53586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535860"/>
        </a:fontRef>
        <a:srgbClr val="535860"/>
      </a:tcTxStyle>
      <a:tcStyle>
        <a:tcBdr>
          <a:left>
            <a:ln w="12700" cap="flat">
              <a:solidFill>
                <a:srgbClr val="535860"/>
              </a:solidFill>
              <a:prstDash val="solid"/>
              <a:round/>
            </a:ln>
          </a:left>
          <a:right>
            <a:ln w="12700" cap="flat">
              <a:solidFill>
                <a:srgbClr val="535860"/>
              </a:solidFill>
              <a:prstDash val="solid"/>
              <a:round/>
            </a:ln>
          </a:right>
          <a:top>
            <a:ln w="12700" cap="flat">
              <a:solidFill>
                <a:srgbClr val="535860"/>
              </a:solidFill>
              <a:prstDash val="solid"/>
              <a:round/>
            </a:ln>
          </a:top>
          <a:bottom>
            <a:ln w="25400" cap="flat">
              <a:solidFill>
                <a:srgbClr val="535860"/>
              </a:solidFill>
              <a:prstDash val="solid"/>
              <a:round/>
            </a:ln>
          </a:bottom>
          <a:insideH>
            <a:ln w="12700" cap="flat">
              <a:solidFill>
                <a:srgbClr val="535860"/>
              </a:solidFill>
              <a:prstDash val="solid"/>
              <a:round/>
            </a:ln>
          </a:insideH>
          <a:insideV>
            <a:ln w="12700" cap="flat">
              <a:solidFill>
                <a:srgbClr val="53586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76" name="Shape 7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kst tytułowy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/>
            <a:r>
              <a:t>Tekst tytułowy</a:t>
            </a:r>
          </a:p>
        </p:txBody>
      </p:sp>
      <p:sp>
        <p:nvSpPr>
          <p:cNvPr id="12" name="Treść - poziom 1…"/>
          <p:cNvSpPr txBox="1"/>
          <p:nvPr>
            <p:ph type="body" sz="quarter" idx="1"/>
          </p:nvPr>
        </p:nvSpPr>
        <p:spPr>
          <a:xfrm>
            <a:off x="1524000" y="3602037"/>
            <a:ext cx="9144000" cy="1655765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pPr/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13" name="Numer slajd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kst tytułow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Tekst tytułowy</a:t>
            </a:r>
          </a:p>
        </p:txBody>
      </p:sp>
      <p:sp>
        <p:nvSpPr>
          <p:cNvPr id="21" name="Treść - poziom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22" name="Numer slajd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kst tytułow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Tekst tytułowy</a:t>
            </a:r>
          </a:p>
        </p:txBody>
      </p:sp>
      <p:sp>
        <p:nvSpPr>
          <p:cNvPr id="30" name="Treść - poziom 1…"/>
          <p:cNvSpPr txBox="1"/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/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31" name="Numer slajd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kst tytułowy"/>
          <p:cNvSpPr txBox="1"/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pPr/>
            <a:r>
              <a:t>Tekst tytułowy</a:t>
            </a:r>
          </a:p>
        </p:txBody>
      </p:sp>
      <p:sp>
        <p:nvSpPr>
          <p:cNvPr id="39" name="Treść - poziom 1…"/>
          <p:cNvSpPr txBox="1"/>
          <p:nvPr>
            <p:ph type="body" sz="quarter" idx="1"/>
          </p:nvPr>
        </p:nvSpPr>
        <p:spPr>
          <a:xfrm>
            <a:off x="839787" y="1681163"/>
            <a:ext cx="5157790" cy="823915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b="1" sz="2400"/>
            </a:lvl1pPr>
            <a:lvl2pPr marL="0" indent="0">
              <a:buSzTx/>
              <a:buFontTx/>
              <a:buNone/>
              <a:defRPr b="1" sz="2400"/>
            </a:lvl2pPr>
            <a:lvl3pPr marL="0" indent="0">
              <a:buSzTx/>
              <a:buFontTx/>
              <a:buNone/>
              <a:defRPr b="1" sz="2400"/>
            </a:lvl3pPr>
            <a:lvl4pPr marL="0" indent="0">
              <a:buSzTx/>
              <a:buFontTx/>
              <a:buNone/>
              <a:defRPr b="1" sz="2400"/>
            </a:lvl4pPr>
            <a:lvl5pPr marL="0" indent="0">
              <a:buSzTx/>
              <a:buFontTx/>
              <a:buNone/>
              <a:defRPr b="1" sz="2400"/>
            </a:lvl5pPr>
          </a:lstStyle>
          <a:p>
            <a:pPr/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40" name="Symbol zastępczy tekstu 4"/>
          <p:cNvSpPr/>
          <p:nvPr>
            <p:ph type="body" sz="quarter" idx="21"/>
          </p:nvPr>
        </p:nvSpPr>
        <p:spPr>
          <a:xfrm>
            <a:off x="6172200" y="1681163"/>
            <a:ext cx="5183188" cy="823914"/>
          </a:xfrm>
          <a:prstGeom prst="rect">
            <a:avLst/>
          </a:prstGeom>
        </p:spPr>
        <p:txBody>
          <a:bodyPr anchor="b"/>
          <a:lstStyle/>
          <a:p>
            <a:pPr/>
          </a:p>
        </p:txBody>
      </p:sp>
      <p:sp>
        <p:nvSpPr>
          <p:cNvPr id="41" name="Numer slajd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kst tytułow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Tekst tytułowy</a:t>
            </a:r>
          </a:p>
        </p:txBody>
      </p:sp>
      <p:sp>
        <p:nvSpPr>
          <p:cNvPr id="49" name="Numer slajd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kst tytułowy"/>
          <p:cNvSpPr txBox="1"/>
          <p:nvPr>
            <p:ph type="title"/>
          </p:nvPr>
        </p:nvSpPr>
        <p:spPr>
          <a:xfrm>
            <a:off x="839787" y="4572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Tekst tytułowy</a:t>
            </a:r>
          </a:p>
        </p:txBody>
      </p:sp>
      <p:sp>
        <p:nvSpPr>
          <p:cNvPr id="57" name="Treść - poziom 1…"/>
          <p:cNvSpPr txBox="1"/>
          <p:nvPr>
            <p:ph type="body" sz="half" idx="1"/>
          </p:nvPr>
        </p:nvSpPr>
        <p:spPr>
          <a:xfrm>
            <a:off x="5183187" y="987425"/>
            <a:ext cx="6172203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/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58" name="Symbol zastępczy tekstu 3"/>
          <p:cNvSpPr/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59" name="Numer slajd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kst tytułowy"/>
          <p:cNvSpPr txBox="1"/>
          <p:nvPr>
            <p:ph type="title"/>
          </p:nvPr>
        </p:nvSpPr>
        <p:spPr>
          <a:xfrm>
            <a:off x="839787" y="4572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Tekst tytułowy</a:t>
            </a:r>
          </a:p>
        </p:txBody>
      </p:sp>
      <p:sp>
        <p:nvSpPr>
          <p:cNvPr id="67" name="Symbol zastępczy obrazu 2"/>
          <p:cNvSpPr/>
          <p:nvPr>
            <p:ph type="pic" sz="half" idx="21"/>
          </p:nvPr>
        </p:nvSpPr>
        <p:spPr>
          <a:xfrm>
            <a:off x="5183187" y="987425"/>
            <a:ext cx="6172203" cy="48736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8" name="Treść - poziom 1…"/>
          <p:cNvSpPr txBox="1"/>
          <p:nvPr>
            <p:ph type="body" sz="quarter" idx="1"/>
          </p:nvPr>
        </p:nvSpPr>
        <p:spPr>
          <a:xfrm>
            <a:off x="839787" y="2057400"/>
            <a:ext cx="3932240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0">
              <a:buSzTx/>
              <a:buFontTx/>
              <a:buNone/>
              <a:defRPr sz="1600"/>
            </a:lvl2pPr>
            <a:lvl3pPr marL="0" indent="0">
              <a:buSzTx/>
              <a:buFontTx/>
              <a:buNone/>
              <a:defRPr sz="1600"/>
            </a:lvl3pPr>
            <a:lvl4pPr marL="0" indent="0">
              <a:buSzTx/>
              <a:buFontTx/>
              <a:buNone/>
              <a:defRPr sz="1600"/>
            </a:lvl4pPr>
            <a:lvl5pPr marL="0" indent="0">
              <a:buSzTx/>
              <a:buFontTx/>
              <a:buNone/>
              <a:defRPr sz="1600"/>
            </a:lvl5pPr>
          </a:lstStyle>
          <a:p>
            <a:pPr/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69" name="Numer slajd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 tytułowy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100000" lnSpcReduction="0"/>
          </a:bodyPr>
          <a:lstStyle/>
          <a:p>
            <a:pPr/>
            <a:r>
              <a:t>Tekst tytułowy</a:t>
            </a:r>
          </a:p>
        </p:txBody>
      </p:sp>
      <p:sp>
        <p:nvSpPr>
          <p:cNvPr id="3" name="Treść - poziom 1…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/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4" name="Numer slajdu"/>
          <p:cNvSpPr txBox="1"/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 defTabSz="914400">
              <a:spcBef>
                <a:spcPts val="0"/>
              </a:spcBef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dysk.futsal.kspzpn@gmail.com" TargetMode="External"/><Relationship Id="rId3" Type="http://schemas.openxmlformats.org/officeDocument/2006/relationships/hyperlink" Target="mailto:andrzej.witkowski@pzpn.pl" TargetMode="External"/><Relationship Id="rId4" Type="http://schemas.openxmlformats.org/officeDocument/2006/relationships/hyperlink" Target="mailto:arkadiusz.reslinski@wielkopolskizpn.pl" TargetMode="External"/><Relationship Id="rId5" Type="http://schemas.openxmlformats.org/officeDocument/2006/relationships/image" Target="../media/image3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odtytuł 2"/>
          <p:cNvSpPr txBox="1"/>
          <p:nvPr>
            <p:ph type="subTitle" sz="quarter" idx="1"/>
          </p:nvPr>
        </p:nvSpPr>
        <p:spPr>
          <a:xfrm>
            <a:off x="1584446" y="5378467"/>
            <a:ext cx="9193763" cy="839336"/>
          </a:xfrm>
          <a:prstGeom prst="rect">
            <a:avLst/>
          </a:prstGeom>
        </p:spPr>
        <p:txBody>
          <a:bodyPr/>
          <a:lstStyle>
            <a:lvl1pPr>
              <a:defRPr sz="3300">
                <a:solidFill>
                  <a:srgbClr val="FFFFFF"/>
                </a:solidFill>
                <a:latin typeface="PZPN_2015"/>
                <a:ea typeface="PZPN_2015"/>
                <a:cs typeface="PZPN_2015"/>
                <a:sym typeface="PZPN_2015"/>
              </a:defRPr>
            </a:lvl1pPr>
          </a:lstStyle>
          <a:p>
            <a:pPr/>
            <a:r>
              <a:t>	</a:t>
            </a:r>
          </a:p>
        </p:txBody>
      </p:sp>
      <p:sp>
        <p:nvSpPr>
          <p:cNvPr id="79" name="Podtytuł 2"/>
          <p:cNvSpPr txBox="1"/>
          <p:nvPr/>
        </p:nvSpPr>
        <p:spPr>
          <a:xfrm>
            <a:off x="379438" y="3978678"/>
            <a:ext cx="11446617" cy="13766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  <a:defRPr b="1" sz="4000">
                <a:solidFill>
                  <a:srgbClr val="E7E6E6"/>
                </a:solidFill>
                <a:latin typeface="PZPN_2015"/>
                <a:ea typeface="PZPN_2015"/>
                <a:cs typeface="PZPN_2015"/>
                <a:sym typeface="PZPN_2015"/>
              </a:defRPr>
            </a:pPr>
            <a:r>
              <a:t>PROCEDURA WYKONYWANIA SAMOOCEN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  <a:defRPr b="1" sz="4000">
                <a:solidFill>
                  <a:srgbClr val="E7E6E6"/>
                </a:solidFill>
                <a:latin typeface="PZPN_2015"/>
                <a:ea typeface="PZPN_2015"/>
                <a:cs typeface="PZPN_2015"/>
                <a:sym typeface="PZPN_2015"/>
              </a:defRPr>
            </a:pPr>
            <a:r>
              <a:t>SEZON 2026/2027</a:t>
            </a:r>
          </a:p>
        </p:txBody>
      </p:sp>
      <p:pic>
        <p:nvPicPr>
          <p:cNvPr id="80" name="Obraz 5" descr="Obraz 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328741" y="471487"/>
            <a:ext cx="1548013" cy="233494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AMOOCENY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ctr" defTabSz="2438400">
              <a:defRPr spc="-99" sz="5500">
                <a:solidFill>
                  <a:srgbClr val="53585F"/>
                </a:solidFill>
                <a:latin typeface="Produkt Extralight"/>
                <a:ea typeface="Produkt Extralight"/>
                <a:cs typeface="Produkt Extralight"/>
                <a:sym typeface="Produkt Extralight"/>
              </a:defRPr>
            </a:lvl1pPr>
          </a:lstStyle>
          <a:p>
            <a:pPr/>
            <a:r>
              <a:t>SAMOOCENY</a:t>
            </a:r>
          </a:p>
        </p:txBody>
      </p:sp>
      <p:sp>
        <p:nvSpPr>
          <p:cNvPr id="83" name="Każdy sędzia szczebla centralnego Futsalu zobowiązany jest do zrobienia samooceny                       z przeprowadzonych przez siebie zawodów.…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marL="0" indent="0" algn="just" defTabSz="288036">
              <a:lnSpc>
                <a:spcPct val="150000"/>
              </a:lnSpc>
              <a:spcBef>
                <a:spcPts val="0"/>
              </a:spcBef>
              <a:buSzTx/>
              <a:buNone/>
              <a:defRPr b="1" sz="1900">
                <a:solidFill>
                  <a:srgbClr val="5358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Każdy sędzia szczebla centralnego Futsalu zobowiązany jest do zrobienia samooceny                       z przeprowadzonych przez siebie zawodów.</a:t>
            </a:r>
            <a:endParaRPr sz="1800"/>
          </a:p>
          <a:p>
            <a:pPr marL="0" indent="0" algn="just" defTabSz="288036">
              <a:lnSpc>
                <a:spcPct val="150000"/>
              </a:lnSpc>
              <a:spcBef>
                <a:spcPts val="0"/>
              </a:spcBef>
              <a:buSzTx/>
              <a:buNone/>
              <a:defRPr b="1" sz="1900">
                <a:solidFill>
                  <a:srgbClr val="5358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marL="0" indent="0" algn="just" defTabSz="288036">
              <a:lnSpc>
                <a:spcPct val="150000"/>
              </a:lnSpc>
              <a:spcBef>
                <a:spcPts val="0"/>
              </a:spcBef>
              <a:buSzTx/>
              <a:buNone/>
              <a:defRPr b="1" sz="1900">
                <a:solidFill>
                  <a:srgbClr val="5358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Udostępnienie arkusza wraz z klipami na dysku Google  -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dysk.futsal.kspzpn@gmail.com</a:t>
            </a:r>
            <a:r>
              <a:t>.</a:t>
            </a:r>
          </a:p>
          <a:p>
            <a:pPr marL="0" indent="0" algn="just" defTabSz="288036">
              <a:lnSpc>
                <a:spcPct val="150000"/>
              </a:lnSpc>
              <a:spcBef>
                <a:spcPts val="0"/>
              </a:spcBef>
              <a:buSzTx/>
              <a:buNone/>
              <a:defRPr b="1" sz="1900">
                <a:solidFill>
                  <a:srgbClr val="5358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marL="0" indent="0" algn="just" defTabSz="288036">
              <a:lnSpc>
                <a:spcPct val="150000"/>
              </a:lnSpc>
              <a:spcBef>
                <a:spcPts val="0"/>
              </a:spcBef>
              <a:buSzTx/>
              <a:buNone/>
              <a:defRPr b="1" sz="1900">
                <a:solidFill>
                  <a:srgbClr val="5358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Poinformowanie o umieszczeniu samooceny na dysku Komisję szkoleniową poprzez email lub sms.</a:t>
            </a:r>
          </a:p>
          <a:p>
            <a:pPr marL="0" indent="0" algn="just" defTabSz="288036">
              <a:lnSpc>
                <a:spcPct val="150000"/>
              </a:lnSpc>
              <a:spcBef>
                <a:spcPts val="0"/>
              </a:spcBef>
              <a:buSzTx/>
              <a:buNone/>
              <a:defRPr b="1" sz="1900">
                <a:solidFill>
                  <a:srgbClr val="5358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marL="0" indent="0" algn="just" defTabSz="288036">
              <a:lnSpc>
                <a:spcPct val="150000"/>
              </a:lnSpc>
              <a:spcBef>
                <a:spcPts val="0"/>
              </a:spcBef>
              <a:buSzTx/>
              <a:buNone/>
              <a:defRPr b="1" sz="1900">
                <a:solidFill>
                  <a:srgbClr val="5358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Ekstraklasa, Top A -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 invalidUrl="" action="" tgtFrame="" tooltip="" history="1" highlightClick="0" endSnd="0"/>
              </a:rPr>
              <a:t>andrzej.witkowski@pzpn.pl</a:t>
            </a:r>
            <a:r>
              <a:t> / telefon. +48 608 670 418.</a:t>
            </a:r>
          </a:p>
          <a:p>
            <a:pPr marL="0" indent="0" algn="just" defTabSz="288036">
              <a:lnSpc>
                <a:spcPct val="150000"/>
              </a:lnSpc>
              <a:spcBef>
                <a:spcPts val="0"/>
              </a:spcBef>
              <a:buSzTx/>
              <a:buNone/>
              <a:defRPr b="1" sz="1900">
                <a:solidFill>
                  <a:srgbClr val="5358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marL="0" indent="0" algn="just" defTabSz="288036">
              <a:lnSpc>
                <a:spcPct val="150000"/>
              </a:lnSpc>
              <a:spcBef>
                <a:spcPts val="0"/>
              </a:spcBef>
              <a:buSzTx/>
              <a:buNone/>
              <a:defRPr b="1" sz="1900">
                <a:solidFill>
                  <a:srgbClr val="5358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Top B , Top C -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4" invalidUrl="" action="" tgtFrame="" tooltip="" history="1" highlightClick="0" endSnd="0"/>
              </a:rPr>
              <a:t>arkadiusz.reslinski@wielkopolskizpn.pl</a:t>
            </a:r>
            <a:r>
              <a:t> / telefon +48 606 412 320.</a:t>
            </a:r>
          </a:p>
        </p:txBody>
      </p:sp>
      <p:pic>
        <p:nvPicPr>
          <p:cNvPr id="84" name="Obraz 3" descr="Obraz 3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36777" y="330819"/>
            <a:ext cx="960024" cy="14480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ędziowie Ekstraklasy i Top A"/>
          <p:cNvSpPr txBox="1"/>
          <p:nvPr>
            <p:ph type="title"/>
          </p:nvPr>
        </p:nvSpPr>
        <p:spPr>
          <a:xfrm>
            <a:off x="1146533" y="392060"/>
            <a:ext cx="10515601" cy="1325564"/>
          </a:xfrm>
          <a:prstGeom prst="rect">
            <a:avLst/>
          </a:prstGeom>
        </p:spPr>
        <p:txBody>
          <a:bodyPr/>
          <a:lstStyle>
            <a:lvl1pPr algn="ctr" defTabSz="825500">
              <a:lnSpc>
                <a:spcPct val="100000"/>
              </a:lnSpc>
              <a:defRPr sz="5500">
                <a:solidFill>
                  <a:srgbClr val="535860"/>
                </a:solidFill>
                <a:latin typeface="Produkt Extralight"/>
                <a:ea typeface="Produkt Extralight"/>
                <a:cs typeface="Produkt Extralight"/>
                <a:sym typeface="Produkt Extralight"/>
              </a:defRPr>
            </a:lvl1pPr>
          </a:lstStyle>
          <a:p>
            <a:pPr/>
            <a:r>
              <a:t>Sędziowie Ekstraklasy i Top A</a:t>
            </a:r>
          </a:p>
        </p:txBody>
      </p:sp>
      <p:sp>
        <p:nvSpPr>
          <p:cNvPr id="87" name="Utworzenie nowego folderu na swoim koncie - SEZON 2025/2026…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marL="217259" indent="-217259" algn="just" defTabSz="168981">
              <a:lnSpc>
                <a:spcPct val="100000"/>
              </a:lnSpc>
              <a:spcBef>
                <a:spcPts val="2200"/>
              </a:spcBef>
              <a:buFontTx/>
              <a:defRPr b="1" sz="1800">
                <a:solidFill>
                  <a:srgbClr val="5358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Utworzenie nowego folderu na swoim koncie - SEZON 2026/2027</a:t>
            </a:r>
          </a:p>
          <a:p>
            <a:pPr marL="0" indent="0" algn="just" defTabSz="168981">
              <a:lnSpc>
                <a:spcPct val="100000"/>
              </a:lnSpc>
              <a:spcBef>
                <a:spcPts val="2200"/>
              </a:spcBef>
              <a:buSzTx/>
              <a:buNone/>
              <a:defRPr sz="1400">
                <a:solidFill>
                  <a:srgbClr val="5358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Wzór:</a:t>
            </a:r>
          </a:p>
          <a:p>
            <a:pPr marL="0" indent="0" algn="just" defTabSz="168981">
              <a:lnSpc>
                <a:spcPct val="100000"/>
              </a:lnSpc>
              <a:spcBef>
                <a:spcPts val="2200"/>
              </a:spcBef>
              <a:buSzTx/>
              <a:buNone/>
              <a:defRPr b="1" sz="1400">
                <a:solidFill>
                  <a:srgbClr val="5358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Nazwisko Imię - Samooceny , Sezon 2026/2027 , Kolejka 1,2,3 … nazwy drużyn / umieszczenie klipów  z samooceną</a:t>
            </a:r>
          </a:p>
          <a:p>
            <a:pPr marL="0" indent="0" algn="just" defTabSz="168981">
              <a:lnSpc>
                <a:spcPct val="100000"/>
              </a:lnSpc>
              <a:spcBef>
                <a:spcPts val="2200"/>
              </a:spcBef>
              <a:buSzTx/>
              <a:buNone/>
              <a:defRPr sz="1400">
                <a:solidFill>
                  <a:srgbClr val="5358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Przykład:</a:t>
            </a:r>
          </a:p>
          <a:p>
            <a:pPr marL="0" indent="0" algn="just" defTabSz="168981">
              <a:lnSpc>
                <a:spcPct val="100000"/>
              </a:lnSpc>
              <a:spcBef>
                <a:spcPts val="2200"/>
              </a:spcBef>
              <a:buSzTx/>
              <a:buNone/>
              <a:defRPr b="1" sz="1400">
                <a:solidFill>
                  <a:srgbClr val="5358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Siarzewski Ryszard - Samooceny, Sezon 2026/2027, Kolejka 3, Legia Warszawa - Piast Gliwice</a:t>
            </a:r>
          </a:p>
          <a:p>
            <a:pPr marL="0" indent="0" algn="just" defTabSz="168981">
              <a:lnSpc>
                <a:spcPct val="100000"/>
              </a:lnSpc>
              <a:spcBef>
                <a:spcPts val="2200"/>
              </a:spcBef>
              <a:buSzTx/>
              <a:buNone/>
              <a:defRPr b="1" sz="1400">
                <a:solidFill>
                  <a:srgbClr val="5358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Arkusz samooceny </a:t>
            </a:r>
          </a:p>
          <a:p>
            <a:pPr marL="0" indent="0" algn="just" defTabSz="168981">
              <a:lnSpc>
                <a:spcPct val="100000"/>
              </a:lnSpc>
              <a:spcBef>
                <a:spcPts val="2200"/>
              </a:spcBef>
              <a:buSzTx/>
              <a:buNone/>
              <a:defRPr b="1" sz="1400">
                <a:solidFill>
                  <a:srgbClr val="5358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KLip 1 SPA, minuta 12</a:t>
            </a:r>
          </a:p>
          <a:p>
            <a:pPr marL="0" indent="0" algn="just" defTabSz="168981">
              <a:lnSpc>
                <a:spcPct val="100000"/>
              </a:lnSpc>
              <a:spcBef>
                <a:spcPts val="2200"/>
              </a:spcBef>
              <a:buSzTx/>
              <a:buNone/>
              <a:defRPr b="1" sz="1400">
                <a:solidFill>
                  <a:srgbClr val="5358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Klip 2 Nierozważny atak, minuta 18</a:t>
            </a:r>
          </a:p>
          <a:p>
            <a:pPr marL="0" indent="0" algn="just" defTabSz="168981">
              <a:lnSpc>
                <a:spcPct val="100000"/>
              </a:lnSpc>
              <a:spcBef>
                <a:spcPts val="2200"/>
              </a:spcBef>
              <a:buSzTx/>
              <a:buNone/>
              <a:defRPr b="1" sz="1400">
                <a:solidFill>
                  <a:srgbClr val="5358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Klip 3 Brak rzutu karnego, minuta 32</a:t>
            </a:r>
          </a:p>
        </p:txBody>
      </p:sp>
      <p:pic>
        <p:nvPicPr>
          <p:cNvPr id="88" name="Obraz 3" descr="Obraz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6777" y="330819"/>
            <a:ext cx="960024" cy="14480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ędziowie Ekstraklasy i Top A"/>
          <p:cNvSpPr txBox="1"/>
          <p:nvPr>
            <p:ph type="title"/>
          </p:nvPr>
        </p:nvSpPr>
        <p:spPr>
          <a:xfrm>
            <a:off x="1647011" y="365125"/>
            <a:ext cx="9706790" cy="1325563"/>
          </a:xfrm>
          <a:prstGeom prst="rect">
            <a:avLst/>
          </a:prstGeom>
        </p:spPr>
        <p:txBody>
          <a:bodyPr/>
          <a:lstStyle>
            <a:lvl1pPr algn="ctr" defTabSz="825500">
              <a:lnSpc>
                <a:spcPct val="100000"/>
              </a:lnSpc>
              <a:defRPr sz="5500">
                <a:solidFill>
                  <a:srgbClr val="535860"/>
                </a:solidFill>
                <a:latin typeface="Produkt Extralight"/>
                <a:ea typeface="Produkt Extralight"/>
                <a:cs typeface="Produkt Extralight"/>
                <a:sym typeface="Produkt Extralight"/>
              </a:defRPr>
            </a:lvl1pPr>
          </a:lstStyle>
          <a:p>
            <a:pPr/>
            <a:r>
              <a:t>Sędziowie Ekstraklasy i Top A</a:t>
            </a:r>
          </a:p>
        </p:txBody>
      </p:sp>
      <p:sp>
        <p:nvSpPr>
          <p:cNvPr id="91" name="Przykład:…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marL="0" indent="0" algn="just" defTabSz="160017">
              <a:lnSpc>
                <a:spcPct val="100000"/>
              </a:lnSpc>
              <a:spcBef>
                <a:spcPts val="2100"/>
              </a:spcBef>
              <a:buSzTx/>
              <a:buNone/>
              <a:defRPr sz="13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Przykład:</a:t>
            </a:r>
          </a:p>
          <a:p>
            <a:pPr marL="0" indent="0" algn="just" defTabSz="160017">
              <a:lnSpc>
                <a:spcPct val="100000"/>
              </a:lnSpc>
              <a:spcBef>
                <a:spcPts val="2100"/>
              </a:spcBef>
              <a:buSzTx/>
              <a:buNone/>
              <a:defRPr b="1" sz="13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Lipski Ferdynand - Samooceny, Sezon 2026/2027, Kolejka 14, Constract Lubawa - RD Pniewy</a:t>
            </a:r>
          </a:p>
          <a:p>
            <a:pPr marL="0" indent="0" algn="just" defTabSz="160017">
              <a:lnSpc>
                <a:spcPct val="100000"/>
              </a:lnSpc>
              <a:spcBef>
                <a:spcPts val="2100"/>
              </a:spcBef>
              <a:buSzTx/>
              <a:buNone/>
              <a:defRPr b="1" sz="13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Arkusz samooceny</a:t>
            </a:r>
          </a:p>
          <a:p>
            <a:pPr marL="0" indent="0" algn="just" defTabSz="160017">
              <a:lnSpc>
                <a:spcPct val="100000"/>
              </a:lnSpc>
              <a:spcBef>
                <a:spcPts val="2100"/>
              </a:spcBef>
              <a:buSzTx/>
              <a:buNone/>
              <a:defRPr b="1" sz="13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KLip 1 DOGSO, minuta 15</a:t>
            </a:r>
          </a:p>
          <a:p>
            <a:pPr marL="0" indent="0" algn="just" defTabSz="160017">
              <a:lnSpc>
                <a:spcPct val="100000"/>
              </a:lnSpc>
              <a:spcBef>
                <a:spcPts val="2100"/>
              </a:spcBef>
              <a:buSzTx/>
              <a:buNone/>
              <a:defRPr b="1" sz="13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Klip 2 Niesportowe zachowanie, minuta 26</a:t>
            </a:r>
          </a:p>
          <a:p>
            <a:pPr marL="0" indent="0" algn="just" defTabSz="160017">
              <a:lnSpc>
                <a:spcPct val="100000"/>
              </a:lnSpc>
              <a:spcBef>
                <a:spcPts val="2100"/>
              </a:spcBef>
              <a:buSzTx/>
              <a:buNone/>
              <a:defRPr b="1" sz="13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Klip 3 Wykluczenie trenera, minuta 31</a:t>
            </a:r>
            <a:endParaRPr>
              <a:solidFill>
                <a:srgbClr val="941751"/>
              </a:solidFill>
            </a:endParaRPr>
          </a:p>
          <a:p>
            <a:pPr marL="0" indent="0" algn="just" defTabSz="160017">
              <a:lnSpc>
                <a:spcPct val="100000"/>
              </a:lnSpc>
              <a:spcBef>
                <a:spcPts val="2100"/>
              </a:spcBef>
              <a:buSzTx/>
              <a:buNone/>
              <a:defRPr b="1" sz="13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W samoocenie sędzia odnosi się do wszystkich zdarzeń usterkowanych przez obserwatora trybunowego i telewizyjnego, które mają wpływ na notę końcową arbitra.</a:t>
            </a:r>
          </a:p>
          <a:p>
            <a:pPr marL="0" indent="0" algn="ctr" defTabSz="160017">
              <a:lnSpc>
                <a:spcPct val="100000"/>
              </a:lnSpc>
              <a:spcBef>
                <a:spcPts val="2100"/>
              </a:spcBef>
              <a:buSzTx/>
              <a:buNone/>
              <a:defRPr b="1" sz="1700">
                <a:solidFill>
                  <a:srgbClr val="FF26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W arkuszu samooceny należy zapisać minutę zdarzenia  CZASU RZECZYWISTEGO (zegar na hali) !!!</a:t>
            </a:r>
          </a:p>
          <a:p>
            <a:pPr marL="0" indent="0" algn="ctr" defTabSz="160017">
              <a:lnSpc>
                <a:spcPct val="100000"/>
              </a:lnSpc>
              <a:spcBef>
                <a:spcPts val="2100"/>
              </a:spcBef>
              <a:buSzTx/>
              <a:buNone/>
              <a:defRPr b="1" sz="1300">
                <a:solidFill>
                  <a:srgbClr val="0433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Arkusz samooceny wraz z klipami należy umieścić w czasie </a:t>
            </a:r>
            <a:r>
              <a:rPr u="sng">
                <a:solidFill>
                  <a:srgbClr val="FF2600"/>
                </a:solidFill>
              </a:rPr>
              <a:t>96 godzin </a:t>
            </a:r>
            <a:r>
              <a:t>od momentu otrzymania obu obserwacji !!!</a:t>
            </a:r>
          </a:p>
        </p:txBody>
      </p:sp>
      <p:pic>
        <p:nvPicPr>
          <p:cNvPr id="92" name="Obraz 3" descr="Obraz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6777" y="330819"/>
            <a:ext cx="960024" cy="14480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ędziowie Ekstraklasy i Top A"/>
          <p:cNvSpPr txBox="1"/>
          <p:nvPr>
            <p:ph type="title"/>
          </p:nvPr>
        </p:nvSpPr>
        <p:spPr>
          <a:xfrm>
            <a:off x="1647011" y="365125"/>
            <a:ext cx="9706790" cy="1325563"/>
          </a:xfrm>
          <a:prstGeom prst="rect">
            <a:avLst/>
          </a:prstGeom>
        </p:spPr>
        <p:txBody>
          <a:bodyPr/>
          <a:lstStyle>
            <a:lvl1pPr algn="ctr" defTabSz="825500">
              <a:lnSpc>
                <a:spcPct val="100000"/>
              </a:lnSpc>
              <a:defRPr sz="5500">
                <a:solidFill>
                  <a:srgbClr val="535860"/>
                </a:solidFill>
                <a:latin typeface="Produkt Extralight"/>
                <a:ea typeface="Produkt Extralight"/>
                <a:cs typeface="Produkt Extralight"/>
                <a:sym typeface="Produkt Extralight"/>
              </a:defRPr>
            </a:lvl1pPr>
          </a:lstStyle>
          <a:p>
            <a:pPr/>
            <a:r>
              <a:t>Sędziowie Ekstraklasy i Top A</a:t>
            </a:r>
          </a:p>
        </p:txBody>
      </p:sp>
      <p:sp>
        <p:nvSpPr>
          <p:cNvPr id="95" name="Przykład:…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marL="0" indent="0" algn="just" defTabSz="160017">
              <a:lnSpc>
                <a:spcPct val="100000"/>
              </a:lnSpc>
              <a:spcBef>
                <a:spcPts val="2100"/>
              </a:spcBef>
              <a:buSzTx/>
              <a:buNone/>
              <a:defRPr sz="13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marL="0" indent="0" algn="ctr" defTabSz="160017">
              <a:lnSpc>
                <a:spcPct val="100000"/>
              </a:lnSpc>
              <a:spcBef>
                <a:spcPts val="2100"/>
              </a:spcBef>
              <a:buSzTx/>
              <a:buNone/>
              <a:defRPr b="1" sz="13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marL="0" indent="0" algn="ctr" defTabSz="160017">
              <a:lnSpc>
                <a:spcPct val="120000"/>
              </a:lnSpc>
              <a:spcBef>
                <a:spcPts val="2100"/>
              </a:spcBef>
              <a:buSzTx/>
              <a:buNone/>
              <a:defRPr b="1" sz="16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Sędziowie prowadzący zawody Ekstraklasy są zobowiązani do umieszczania na dysku na swoich profilach klipów z sytuacji, w których miało zastosowanie wsparcie wideo. Klipy powinny być opisane w następujący sposób: VS_przyczyna_kto zgłaszał</a:t>
            </a:r>
          </a:p>
          <a:p>
            <a:pPr marL="0" indent="0" algn="ctr" defTabSz="160017">
              <a:lnSpc>
                <a:spcPct val="120000"/>
              </a:lnSpc>
              <a:spcBef>
                <a:spcPts val="2100"/>
              </a:spcBef>
              <a:buSzTx/>
              <a:buNone/>
              <a:defRPr b="1" sz="16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Przykład: VS_rzut karny_Legia</a:t>
            </a:r>
          </a:p>
          <a:p>
            <a:pPr marL="0" indent="0" algn="ctr" defTabSz="160017">
              <a:lnSpc>
                <a:spcPct val="100000"/>
              </a:lnSpc>
              <a:spcBef>
                <a:spcPts val="2100"/>
              </a:spcBef>
              <a:buSzTx/>
              <a:buNone/>
              <a:defRPr b="1" sz="1300">
                <a:solidFill>
                  <a:srgbClr val="FF26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None/>
              <a:defRPr sz="1300">
                <a:solidFill>
                  <a:srgbClr val="08080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SzTx/>
              <a:buNone/>
              <a:defRPr sz="1300">
                <a:solidFill>
                  <a:srgbClr val="08080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marL="0" indent="0" algn="ctr" defTabSz="160017">
              <a:lnSpc>
                <a:spcPct val="100000"/>
              </a:lnSpc>
              <a:spcBef>
                <a:spcPts val="2100"/>
              </a:spcBef>
              <a:buSzTx/>
              <a:buNone/>
              <a:defRPr b="1" sz="1700">
                <a:solidFill>
                  <a:srgbClr val="FF26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W arkuszu samooceny należy zapisać minutę zdarzenia  CZASU RZECZYWISTEGO (zegar na hali) !!!</a:t>
            </a:r>
          </a:p>
          <a:p>
            <a:pPr marL="0" indent="0" algn="ctr" defTabSz="160017">
              <a:lnSpc>
                <a:spcPct val="100000"/>
              </a:lnSpc>
              <a:spcBef>
                <a:spcPts val="2100"/>
              </a:spcBef>
              <a:buSzTx/>
              <a:buNone/>
              <a:defRPr b="1" sz="1300">
                <a:solidFill>
                  <a:srgbClr val="0433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Arkusz samooceny wraz z klipami należy umieścić w czasie </a:t>
            </a:r>
            <a:r>
              <a:rPr u="sng">
                <a:solidFill>
                  <a:srgbClr val="FF2600"/>
                </a:solidFill>
              </a:rPr>
              <a:t>96 godzin </a:t>
            </a:r>
            <a:r>
              <a:t>od momentu otrzymania obu obserwacji !!!</a:t>
            </a:r>
          </a:p>
        </p:txBody>
      </p:sp>
      <p:pic>
        <p:nvPicPr>
          <p:cNvPr id="96" name="Obraz 3" descr="Obraz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6777" y="330819"/>
            <a:ext cx="960024" cy="14480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ędziowie Ekstraklasy i Top A"/>
          <p:cNvSpPr txBox="1"/>
          <p:nvPr>
            <p:ph type="title"/>
          </p:nvPr>
        </p:nvSpPr>
        <p:spPr>
          <a:xfrm>
            <a:off x="1436682" y="365125"/>
            <a:ext cx="9917118" cy="1325563"/>
          </a:xfrm>
          <a:prstGeom prst="rect">
            <a:avLst/>
          </a:prstGeom>
        </p:spPr>
        <p:txBody>
          <a:bodyPr/>
          <a:lstStyle>
            <a:lvl1pPr algn="ctr" defTabSz="825500">
              <a:lnSpc>
                <a:spcPct val="100000"/>
              </a:lnSpc>
              <a:defRPr sz="5500">
                <a:solidFill>
                  <a:srgbClr val="535860"/>
                </a:solidFill>
                <a:latin typeface="Produkt Extralight"/>
                <a:ea typeface="Produkt Extralight"/>
                <a:cs typeface="Produkt Extralight"/>
                <a:sym typeface="Produkt Extralight"/>
              </a:defRPr>
            </a:lvl1pPr>
          </a:lstStyle>
          <a:p>
            <a:pPr/>
            <a:r>
              <a:t>Sędziowie Ekstraklasy i Top A</a:t>
            </a:r>
          </a:p>
        </p:txBody>
      </p:sp>
      <p:sp>
        <p:nvSpPr>
          <p:cNvPr id="99" name="Interesujące klipy…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marL="374904" indent="-374904" algn="just" defTabSz="291590">
              <a:lnSpc>
                <a:spcPct val="100000"/>
              </a:lnSpc>
              <a:spcBef>
                <a:spcPts val="3800"/>
              </a:spcBef>
              <a:buFontTx/>
              <a:defRPr sz="3200">
                <a:solidFill>
                  <a:srgbClr val="5358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Interesujące klipy</a:t>
            </a:r>
          </a:p>
          <a:p>
            <a:pPr marL="0" indent="0" algn="just" defTabSz="291590">
              <a:lnSpc>
                <a:spcPct val="100000"/>
              </a:lnSpc>
              <a:spcBef>
                <a:spcPts val="3800"/>
              </a:spcBef>
              <a:buSzTx/>
              <a:buNone/>
              <a:defRPr sz="2500">
                <a:solidFill>
                  <a:srgbClr val="5358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Zachęca się do założenia na swoich kontach folderu z nazwą „Interesujące klipy” i umieszczania tam nagrań, które dotyczą zdarzeń rzadko spotykanych    a mających wartość szkoleniową. </a:t>
            </a:r>
          </a:p>
          <a:p>
            <a:pPr marL="290549" indent="-290549" algn="just" defTabSz="291590">
              <a:lnSpc>
                <a:spcPct val="100000"/>
              </a:lnSpc>
              <a:spcBef>
                <a:spcPts val="3800"/>
              </a:spcBef>
              <a:buFontTx/>
              <a:defRPr sz="3200">
                <a:solidFill>
                  <a:srgbClr val="5358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Długość klipu </a:t>
            </a:r>
          </a:p>
          <a:p>
            <a:pPr marL="0" indent="0" algn="just" defTabSz="291590">
              <a:lnSpc>
                <a:spcPct val="100000"/>
              </a:lnSpc>
              <a:spcBef>
                <a:spcPts val="3800"/>
              </a:spcBef>
              <a:buSzTx/>
              <a:buNone/>
              <a:defRPr sz="2500">
                <a:solidFill>
                  <a:srgbClr val="5358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Klipy powinny trwać maksymalnie około 30 sekund i zawierać istotę zdarzenia boiskowego.</a:t>
            </a:r>
          </a:p>
        </p:txBody>
      </p:sp>
      <p:pic>
        <p:nvPicPr>
          <p:cNvPr id="100" name="Obraz 3" descr="Obraz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6777" y="330819"/>
            <a:ext cx="960024" cy="14480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ędziowie Ekstraklasy i Top A…"/>
          <p:cNvSpPr txBox="1"/>
          <p:nvPr>
            <p:ph type="title"/>
          </p:nvPr>
        </p:nvSpPr>
        <p:spPr>
          <a:xfrm>
            <a:off x="1473651" y="365125"/>
            <a:ext cx="9880150" cy="1325563"/>
          </a:xfrm>
          <a:prstGeom prst="rect">
            <a:avLst/>
          </a:prstGeom>
        </p:spPr>
        <p:txBody>
          <a:bodyPr/>
          <a:lstStyle/>
          <a:p>
            <a:pPr algn="ctr" defTabSz="709930">
              <a:lnSpc>
                <a:spcPct val="100000"/>
              </a:lnSpc>
              <a:defRPr sz="4700">
                <a:solidFill>
                  <a:srgbClr val="535860"/>
                </a:solidFill>
                <a:latin typeface="Produkt Extralight"/>
                <a:ea typeface="Produkt Extralight"/>
                <a:cs typeface="Produkt Extralight"/>
                <a:sym typeface="Produkt Extralight"/>
              </a:defRPr>
            </a:pPr>
            <a:r>
              <a:t>Sędziowie Ekstraklasy i Top A</a:t>
            </a:r>
          </a:p>
          <a:p>
            <a:pPr algn="ctr" defTabSz="709930">
              <a:lnSpc>
                <a:spcPct val="100000"/>
              </a:lnSpc>
              <a:defRPr sz="2600">
                <a:solidFill>
                  <a:srgbClr val="535860"/>
                </a:solidFill>
                <a:latin typeface="Produkt Extralight"/>
                <a:ea typeface="Produkt Extralight"/>
                <a:cs typeface="Produkt Extralight"/>
                <a:sym typeface="Produkt Extralight"/>
              </a:defRPr>
            </a:pPr>
            <a:r>
              <a:t>Samooceny z zawodów w innych rozgrywkach niż Ekstraklasa</a:t>
            </a:r>
          </a:p>
        </p:txBody>
      </p:sp>
      <p:sp>
        <p:nvSpPr>
          <p:cNvPr id="103" name="Sędziowie Ekstraklasy i Top A wyznaczeni na zawody I ligi Futsalu zobowiązani są do zrobienia conajmniej jednej samooceny z trzech przeprowadzonych zawodów.…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marL="242315" indent="-242315" algn="just" defTabSz="188466">
              <a:lnSpc>
                <a:spcPct val="100000"/>
              </a:lnSpc>
              <a:spcBef>
                <a:spcPts val="2400"/>
              </a:spcBef>
              <a:buFontTx/>
              <a:defRPr b="1" sz="1600">
                <a:solidFill>
                  <a:srgbClr val="5358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Sędziowie Ekstraklasy i Top A wyznaczeni na zawody I ligi Futsalu zobowiązani są do zrobienia conajmniej </a:t>
            </a:r>
            <a:r>
              <a:rPr u="sng">
                <a:solidFill>
                  <a:srgbClr val="FF2600"/>
                </a:solidFill>
              </a:rPr>
              <a:t>jednej</a:t>
            </a:r>
            <a:r>
              <a:rPr>
                <a:solidFill>
                  <a:srgbClr val="FF2600"/>
                </a:solidFill>
              </a:rPr>
              <a:t> </a:t>
            </a:r>
            <a:r>
              <a:t>samooceny z </a:t>
            </a:r>
            <a:r>
              <a:rPr u="sng">
                <a:solidFill>
                  <a:srgbClr val="FF2600"/>
                </a:solidFill>
              </a:rPr>
              <a:t>trzech</a:t>
            </a:r>
            <a:r>
              <a:t> przeprowadzonych zawodów.</a:t>
            </a:r>
          </a:p>
          <a:p>
            <a:pPr marL="0" indent="0" algn="just" defTabSz="188466">
              <a:lnSpc>
                <a:spcPct val="100000"/>
              </a:lnSpc>
              <a:spcBef>
                <a:spcPts val="2400"/>
              </a:spcBef>
              <a:buSzTx/>
              <a:buNone/>
              <a:defRPr sz="1600">
                <a:solidFill>
                  <a:srgbClr val="5358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Przykład:</a:t>
            </a:r>
          </a:p>
          <a:p>
            <a:pPr marL="0" indent="0" algn="just" defTabSz="186583">
              <a:lnSpc>
                <a:spcPct val="100000"/>
              </a:lnSpc>
              <a:spcBef>
                <a:spcPts val="2400"/>
              </a:spcBef>
              <a:buSzTx/>
              <a:buNone/>
              <a:defRPr b="1" sz="1500">
                <a:solidFill>
                  <a:srgbClr val="94175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Lipski Ferdynand - Samooceny, Sezon 2026/2027, I Liga, Nowe Tychy - Stara Łomża</a:t>
            </a:r>
          </a:p>
          <a:p>
            <a:pPr marL="0" indent="0" algn="just" defTabSz="186583">
              <a:lnSpc>
                <a:spcPct val="100000"/>
              </a:lnSpc>
              <a:spcBef>
                <a:spcPts val="2400"/>
              </a:spcBef>
              <a:buSzTx/>
              <a:buNone/>
              <a:defRPr b="1" sz="1500">
                <a:solidFill>
                  <a:srgbClr val="94175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Arkusz samooceny</a:t>
            </a:r>
          </a:p>
          <a:p>
            <a:pPr marL="0" indent="0" algn="just" defTabSz="186583">
              <a:lnSpc>
                <a:spcPct val="100000"/>
              </a:lnSpc>
              <a:spcBef>
                <a:spcPts val="2400"/>
              </a:spcBef>
              <a:buSzTx/>
              <a:buNone/>
              <a:defRPr b="1" sz="1500">
                <a:solidFill>
                  <a:srgbClr val="94175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KLip 1 Rzut karny</a:t>
            </a:r>
          </a:p>
          <a:p>
            <a:pPr marL="0" indent="0" algn="just" defTabSz="186583">
              <a:lnSpc>
                <a:spcPct val="100000"/>
              </a:lnSpc>
              <a:spcBef>
                <a:spcPts val="2400"/>
              </a:spcBef>
              <a:buSzTx/>
              <a:buNone/>
              <a:defRPr b="1" sz="1500">
                <a:solidFill>
                  <a:srgbClr val="94175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Klip 2 Spa, brak żółtej kartki</a:t>
            </a:r>
          </a:p>
          <a:p>
            <a:pPr marL="0" indent="0" algn="just" defTabSz="186583">
              <a:lnSpc>
                <a:spcPct val="100000"/>
              </a:lnSpc>
              <a:spcBef>
                <a:spcPts val="2400"/>
              </a:spcBef>
              <a:buSzTx/>
              <a:buNone/>
              <a:defRPr b="1" sz="1500">
                <a:solidFill>
                  <a:srgbClr val="94175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Klip 3 Korzyść i bramka</a:t>
            </a:r>
          </a:p>
        </p:txBody>
      </p:sp>
      <p:pic>
        <p:nvPicPr>
          <p:cNvPr id="104" name="Obraz 3" descr="Obraz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6777" y="330819"/>
            <a:ext cx="960024" cy="14480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ędziowie Ekstraklasy i Top A…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pPr algn="ctr" defTabSz="718184">
              <a:lnSpc>
                <a:spcPct val="100000"/>
              </a:lnSpc>
              <a:defRPr sz="4700">
                <a:solidFill>
                  <a:srgbClr val="535860"/>
                </a:solidFill>
                <a:latin typeface="Produkt Extralight"/>
                <a:ea typeface="Produkt Extralight"/>
                <a:cs typeface="Produkt Extralight"/>
                <a:sym typeface="Produkt Extralight"/>
              </a:defRPr>
            </a:pPr>
            <a:r>
              <a:t>Sędziowie Ekstraklasy i Top A</a:t>
            </a:r>
          </a:p>
          <a:p>
            <a:pPr algn="ctr" defTabSz="718184">
              <a:lnSpc>
                <a:spcPct val="100000"/>
              </a:lnSpc>
              <a:defRPr sz="2600">
                <a:solidFill>
                  <a:srgbClr val="535860"/>
                </a:solidFill>
                <a:latin typeface="Produkt Extralight"/>
                <a:ea typeface="Produkt Extralight"/>
                <a:cs typeface="Produkt Extralight"/>
                <a:sym typeface="Produkt Extralight"/>
              </a:defRPr>
            </a:pPr>
            <a:r>
              <a:t>Samooceny z zawodów w innych rozgrywkach niż Ekstraklasa</a:t>
            </a:r>
          </a:p>
        </p:txBody>
      </p:sp>
      <p:sp>
        <p:nvSpPr>
          <p:cNvPr id="107" name="W przypadku otrzymania obsady w pierwszej, piątej i ósmej kolejce sędzia zobligowany jest umieścić arkusz samooceny wraz z klipami najpóźniej           96 godzin od przeprowadzonych zawodów z ósmej kolejki.…"/>
          <p:cNvSpPr txBox="1"/>
          <p:nvPr/>
        </p:nvSpPr>
        <p:spPr>
          <a:xfrm>
            <a:off x="856078" y="1803511"/>
            <a:ext cx="10479845" cy="37609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00526" indent="-200526">
              <a:buSzPct val="100000"/>
              <a:buChar char="•"/>
              <a:defRPr sz="25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W przypadku otrzymania obsady w pierwszej, piątej i ósmej kolejce sędzia zobligowany jest umieścić arkusz samooceny wraz z klipami najpóźniej           96 godzin od przeprowadzonych zawodów z ósmej kolejki. </a:t>
            </a:r>
          </a:p>
          <a:p>
            <a:pPr marL="200526" indent="-200526">
              <a:buSzPct val="100000"/>
              <a:buChar char="•"/>
              <a:defRPr sz="25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Zakończenie rundy jesiennej nie zwalnia z dokonania analizy w rundzie wiosennej jeżeli będzie to trzeci mecz w tej klasie rozgrywkowej.</a:t>
            </a:r>
          </a:p>
          <a:p>
            <a:pPr marL="310813" indent="-310813">
              <a:buSzPct val="100000"/>
              <a:buChar char="•"/>
              <a:defRPr sz="25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Nieakceptowalne jest nazewnictwo typu - klip 1, klip 2 itd. bez podania tematyki</a:t>
            </a:r>
          </a:p>
        </p:txBody>
      </p:sp>
      <p:pic>
        <p:nvPicPr>
          <p:cNvPr id="108" name="Obraz 3" descr="Obraz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3569" y="303883"/>
            <a:ext cx="960023" cy="14480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ędziowie Ekstraklasy i Top A"/>
          <p:cNvSpPr txBox="1"/>
          <p:nvPr>
            <p:ph type="title"/>
          </p:nvPr>
        </p:nvSpPr>
        <p:spPr>
          <a:xfrm>
            <a:off x="1380008" y="365125"/>
            <a:ext cx="9973793" cy="1325563"/>
          </a:xfrm>
          <a:prstGeom prst="rect">
            <a:avLst/>
          </a:prstGeom>
        </p:spPr>
        <p:txBody>
          <a:bodyPr/>
          <a:lstStyle>
            <a:lvl1pPr algn="ctr" defTabSz="825500">
              <a:lnSpc>
                <a:spcPct val="100000"/>
              </a:lnSpc>
              <a:defRPr sz="5500">
                <a:solidFill>
                  <a:srgbClr val="535860"/>
                </a:solidFill>
                <a:latin typeface="Produkt Extralight"/>
                <a:ea typeface="Produkt Extralight"/>
                <a:cs typeface="Produkt Extralight"/>
                <a:sym typeface="Produkt Extralight"/>
              </a:defRPr>
            </a:lvl1pPr>
          </a:lstStyle>
          <a:p>
            <a:pPr/>
            <a:r>
              <a:t>Sędziowie Ekstraklasy i Top A</a:t>
            </a:r>
          </a:p>
        </p:txBody>
      </p:sp>
      <p:sp>
        <p:nvSpPr>
          <p:cNvPr id="111" name="Samoocena podparta klipami powinna zawierać istotne dla przebiegu zawodów zdarzenia typu:…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marL="0" indent="0" algn="just" defTabSz="188466">
              <a:lnSpc>
                <a:spcPct val="100000"/>
              </a:lnSpc>
              <a:spcBef>
                <a:spcPts val="2400"/>
              </a:spcBef>
              <a:buSzTx/>
              <a:buNone/>
              <a:defRPr sz="1600">
                <a:solidFill>
                  <a:srgbClr val="5358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Samoocena podparta klipami powinna zawierać istotne dla przebiegu zawodów zdarzenia typu:</a:t>
            </a:r>
          </a:p>
          <a:p>
            <a:pPr marL="242315" indent="-242315" algn="just" defTabSz="188466">
              <a:lnSpc>
                <a:spcPct val="100000"/>
              </a:lnSpc>
              <a:spcBef>
                <a:spcPts val="2400"/>
              </a:spcBef>
              <a:buFontTx/>
              <a:defRPr sz="1600">
                <a:solidFill>
                  <a:srgbClr val="5358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Udzielone bądź nieudzielone kary indywidualne</a:t>
            </a:r>
          </a:p>
          <a:p>
            <a:pPr marL="242315" indent="-242315" algn="just" defTabSz="188466">
              <a:lnSpc>
                <a:spcPct val="100000"/>
              </a:lnSpc>
              <a:spcBef>
                <a:spcPts val="2400"/>
              </a:spcBef>
              <a:buFontTx/>
              <a:defRPr sz="1600">
                <a:solidFill>
                  <a:srgbClr val="5358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Podyktowane bądź niepodyktowane rzuty karne, rzuty wolne z 10 metra</a:t>
            </a:r>
          </a:p>
          <a:p>
            <a:pPr marL="242315" indent="-242315" algn="just" defTabSz="188466">
              <a:lnSpc>
                <a:spcPct val="100000"/>
              </a:lnSpc>
              <a:spcBef>
                <a:spcPts val="2400"/>
              </a:spcBef>
              <a:buFontTx/>
              <a:defRPr sz="1600">
                <a:solidFill>
                  <a:srgbClr val="5358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Masowe konfrontacje i zachowanie w strach technicznych</a:t>
            </a:r>
          </a:p>
          <a:p>
            <a:pPr marL="242315" indent="-242315" algn="just" defTabSz="188466">
              <a:lnSpc>
                <a:spcPct val="100000"/>
              </a:lnSpc>
              <a:spcBef>
                <a:spcPts val="2400"/>
              </a:spcBef>
              <a:buFontTx/>
              <a:defRPr sz="1600">
                <a:solidFill>
                  <a:srgbClr val="5358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Przykłady niesportowego zachowania</a:t>
            </a:r>
          </a:p>
          <a:p>
            <a:pPr marL="242315" indent="-242315" algn="just" defTabSz="188466">
              <a:lnSpc>
                <a:spcPct val="100000"/>
              </a:lnSpc>
              <a:spcBef>
                <a:spcPts val="2400"/>
              </a:spcBef>
              <a:buFontTx/>
              <a:defRPr sz="1600">
                <a:solidFill>
                  <a:srgbClr val="5358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Nietypowe sytuacje boiskowe np. zdobycie bramki po kontakcie z ręką, podwójne zagranie bramkarza itp.</a:t>
            </a:r>
          </a:p>
          <a:p>
            <a:pPr marL="242315" indent="-242315" algn="just" defTabSz="188466">
              <a:lnSpc>
                <a:spcPct val="100000"/>
              </a:lnSpc>
              <a:spcBef>
                <a:spcPts val="2400"/>
              </a:spcBef>
              <a:buFontTx/>
              <a:defRPr sz="1600">
                <a:solidFill>
                  <a:srgbClr val="5358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Zdarzenia boiskowe, które wskaże obserwator zawodów</a:t>
            </a:r>
          </a:p>
          <a:p>
            <a:pPr marL="0" indent="0" algn="ctr" defTabSz="188466">
              <a:lnSpc>
                <a:spcPct val="100000"/>
              </a:lnSpc>
              <a:spcBef>
                <a:spcPts val="2400"/>
              </a:spcBef>
              <a:buSzTx/>
              <a:buNone/>
              <a:defRPr b="1" sz="1600">
                <a:solidFill>
                  <a:srgbClr val="FF26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Arkusz samooceny wraz z klipami z zawodów I ligi należy umieścić w czasie </a:t>
            </a:r>
            <a:r>
              <a:rPr u="sng"/>
              <a:t>96 godzin </a:t>
            </a:r>
            <a:r>
              <a:t>od przeprowadzenia zawodów.</a:t>
            </a:r>
          </a:p>
        </p:txBody>
      </p:sp>
      <p:pic>
        <p:nvPicPr>
          <p:cNvPr id="112" name="Obraz 3" descr="Obraz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6777" y="330819"/>
            <a:ext cx="960024" cy="14480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ędziowie Top B i Top C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ctr" defTabSz="825500">
              <a:lnSpc>
                <a:spcPct val="100000"/>
              </a:lnSpc>
              <a:defRPr sz="5500">
                <a:solidFill>
                  <a:srgbClr val="535860"/>
                </a:solidFill>
                <a:latin typeface="Produkt Extralight"/>
                <a:ea typeface="Produkt Extralight"/>
                <a:cs typeface="Produkt Extralight"/>
                <a:sym typeface="Produkt Extralight"/>
              </a:defRPr>
            </a:lvl1pPr>
          </a:lstStyle>
          <a:p>
            <a:pPr/>
            <a:r>
              <a:t>Sędziowie Top B i Top C</a:t>
            </a:r>
          </a:p>
        </p:txBody>
      </p:sp>
      <p:sp>
        <p:nvSpPr>
          <p:cNvPr id="115" name="Utworzenie nowego folderu na swoim koncie - SEZON 2025/2026…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marL="217259" indent="-217259" algn="just" defTabSz="168981">
              <a:lnSpc>
                <a:spcPct val="100000"/>
              </a:lnSpc>
              <a:spcBef>
                <a:spcPts val="2200"/>
              </a:spcBef>
              <a:buFontTx/>
              <a:defRPr b="1" sz="1800">
                <a:solidFill>
                  <a:srgbClr val="5358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Utworzenie nowego folderu na swoim koncie - SEZON 2026/2027</a:t>
            </a:r>
          </a:p>
          <a:p>
            <a:pPr marL="0" indent="0" algn="just" defTabSz="168981">
              <a:lnSpc>
                <a:spcPct val="100000"/>
              </a:lnSpc>
              <a:spcBef>
                <a:spcPts val="2200"/>
              </a:spcBef>
              <a:buSzTx/>
              <a:buNone/>
              <a:defRPr sz="1400">
                <a:solidFill>
                  <a:srgbClr val="5358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Wzór:</a:t>
            </a:r>
          </a:p>
          <a:p>
            <a:pPr marL="0" indent="0" algn="just" defTabSz="168981">
              <a:lnSpc>
                <a:spcPct val="100000"/>
              </a:lnSpc>
              <a:spcBef>
                <a:spcPts val="2200"/>
              </a:spcBef>
              <a:buSzTx/>
              <a:buNone/>
              <a:defRPr b="1" sz="1400">
                <a:solidFill>
                  <a:srgbClr val="5358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Nazwisko Imię - Samooceny , Sezon 2026/2027 , Rodzaj zawodów / nazwy drużyn / umieszczenie klipów z samooceną</a:t>
            </a:r>
          </a:p>
          <a:p>
            <a:pPr marL="0" indent="0" algn="just" defTabSz="168981">
              <a:lnSpc>
                <a:spcPct val="100000"/>
              </a:lnSpc>
              <a:spcBef>
                <a:spcPts val="2200"/>
              </a:spcBef>
              <a:buSzTx/>
              <a:buNone/>
              <a:defRPr sz="1400">
                <a:solidFill>
                  <a:srgbClr val="5358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Przykład:</a:t>
            </a:r>
          </a:p>
          <a:p>
            <a:pPr marL="0" indent="0" algn="just" defTabSz="168981">
              <a:lnSpc>
                <a:spcPct val="100000"/>
              </a:lnSpc>
              <a:spcBef>
                <a:spcPts val="2200"/>
              </a:spcBef>
              <a:buSzTx/>
              <a:buNone/>
              <a:defRPr b="1" sz="1400">
                <a:solidFill>
                  <a:srgbClr val="94175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Lipski Ferdynand - Samooceny, Sezon 2026/2027, I Liga, Nowe Tychy - Stara Łomża</a:t>
            </a:r>
          </a:p>
          <a:p>
            <a:pPr marL="0" indent="0" algn="just" defTabSz="168981">
              <a:lnSpc>
                <a:spcPct val="100000"/>
              </a:lnSpc>
              <a:spcBef>
                <a:spcPts val="2200"/>
              </a:spcBef>
              <a:buSzTx/>
              <a:buNone/>
              <a:defRPr b="1" sz="1400">
                <a:solidFill>
                  <a:srgbClr val="94175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Arkusz samooceny</a:t>
            </a:r>
          </a:p>
          <a:p>
            <a:pPr marL="0" indent="0" algn="just" defTabSz="168981">
              <a:lnSpc>
                <a:spcPct val="100000"/>
              </a:lnSpc>
              <a:spcBef>
                <a:spcPts val="2200"/>
              </a:spcBef>
              <a:buSzTx/>
              <a:buNone/>
              <a:defRPr b="1" sz="1400">
                <a:solidFill>
                  <a:srgbClr val="94175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KLip 1 Rzut karny</a:t>
            </a:r>
          </a:p>
          <a:p>
            <a:pPr marL="0" indent="0" algn="just" defTabSz="168981">
              <a:lnSpc>
                <a:spcPct val="100000"/>
              </a:lnSpc>
              <a:spcBef>
                <a:spcPts val="2200"/>
              </a:spcBef>
              <a:buSzTx/>
              <a:buNone/>
              <a:defRPr b="1" sz="1400">
                <a:solidFill>
                  <a:srgbClr val="94175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Klip 2 Spa, brak żółtej kartki</a:t>
            </a:r>
          </a:p>
          <a:p>
            <a:pPr marL="0" indent="0" algn="just" defTabSz="168981">
              <a:lnSpc>
                <a:spcPct val="100000"/>
              </a:lnSpc>
              <a:spcBef>
                <a:spcPts val="2200"/>
              </a:spcBef>
              <a:buSzTx/>
              <a:buNone/>
              <a:defRPr b="1" sz="1400">
                <a:solidFill>
                  <a:srgbClr val="94175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Klip 3 Korzyść i bramka</a:t>
            </a:r>
          </a:p>
        </p:txBody>
      </p:sp>
      <p:pic>
        <p:nvPicPr>
          <p:cNvPr id="116" name="Obraz 3" descr="Obraz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6777" y="330819"/>
            <a:ext cx="960024" cy="14480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ędziowie Top B i Top C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ctr" defTabSz="825500">
              <a:lnSpc>
                <a:spcPct val="100000"/>
              </a:lnSpc>
              <a:defRPr sz="5500">
                <a:solidFill>
                  <a:srgbClr val="535860"/>
                </a:solidFill>
                <a:latin typeface="Produkt Extralight"/>
                <a:ea typeface="Produkt Extralight"/>
                <a:cs typeface="Produkt Extralight"/>
                <a:sym typeface="Produkt Extralight"/>
              </a:defRPr>
            </a:lvl1pPr>
          </a:lstStyle>
          <a:p>
            <a:pPr/>
            <a:r>
              <a:t>Sędziowie Top B i Top C</a:t>
            </a:r>
          </a:p>
        </p:txBody>
      </p:sp>
      <p:sp>
        <p:nvSpPr>
          <p:cNvPr id="119" name="Samoocena podparta klipami powinna zawierać istotne dla przebiegu zawodów zdarzenia typu:…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marL="0" indent="0" algn="just" defTabSz="213358">
              <a:lnSpc>
                <a:spcPct val="100000"/>
              </a:lnSpc>
              <a:spcBef>
                <a:spcPts val="2800"/>
              </a:spcBef>
              <a:buSzTx/>
              <a:buNone/>
              <a:defRPr sz="1800">
                <a:solidFill>
                  <a:srgbClr val="5358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Samoocena podparta klipami powinna zawierać istotne dla przebiegu zawodów zdarzenia typu:</a:t>
            </a:r>
          </a:p>
          <a:p>
            <a:pPr marL="274320" indent="-274320" algn="just" defTabSz="213358">
              <a:lnSpc>
                <a:spcPct val="100000"/>
              </a:lnSpc>
              <a:spcBef>
                <a:spcPts val="2800"/>
              </a:spcBef>
              <a:buFontTx/>
              <a:defRPr sz="1800">
                <a:solidFill>
                  <a:srgbClr val="5358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Udzielone bądź nieudzielone kary indywidualne</a:t>
            </a:r>
          </a:p>
          <a:p>
            <a:pPr marL="274320" indent="-274320" algn="just" defTabSz="213358">
              <a:lnSpc>
                <a:spcPct val="100000"/>
              </a:lnSpc>
              <a:spcBef>
                <a:spcPts val="2800"/>
              </a:spcBef>
              <a:buFontTx/>
              <a:defRPr sz="1800">
                <a:solidFill>
                  <a:srgbClr val="5358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Podyktowane bądź niepodyktowane rzuty karne, rzuty wolne z 10 metra</a:t>
            </a:r>
          </a:p>
          <a:p>
            <a:pPr marL="274320" indent="-274320" algn="just" defTabSz="213358">
              <a:lnSpc>
                <a:spcPct val="100000"/>
              </a:lnSpc>
              <a:spcBef>
                <a:spcPts val="2800"/>
              </a:spcBef>
              <a:buFontTx/>
              <a:defRPr sz="1800">
                <a:solidFill>
                  <a:srgbClr val="5358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Masowe konfrontacje i zachowanie w strach technicznych</a:t>
            </a:r>
          </a:p>
          <a:p>
            <a:pPr marL="274320" indent="-274320" algn="just" defTabSz="213358">
              <a:lnSpc>
                <a:spcPct val="100000"/>
              </a:lnSpc>
              <a:spcBef>
                <a:spcPts val="2800"/>
              </a:spcBef>
              <a:buFontTx/>
              <a:defRPr sz="1800">
                <a:solidFill>
                  <a:srgbClr val="5358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Przykłady niesportowego zachowania</a:t>
            </a:r>
          </a:p>
          <a:p>
            <a:pPr marL="274320" indent="-274320" algn="just" defTabSz="213358">
              <a:lnSpc>
                <a:spcPct val="100000"/>
              </a:lnSpc>
              <a:spcBef>
                <a:spcPts val="2800"/>
              </a:spcBef>
              <a:buFontTx/>
              <a:defRPr sz="1800">
                <a:solidFill>
                  <a:srgbClr val="5358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Nietypowe sytuacje boiskowe np. zdobycie bramki po kontakcie z ręką, podwójne zagranie bramkarza itp.</a:t>
            </a:r>
          </a:p>
          <a:p>
            <a:pPr marL="274320" indent="-274320" algn="just" defTabSz="213358">
              <a:lnSpc>
                <a:spcPct val="100000"/>
              </a:lnSpc>
              <a:spcBef>
                <a:spcPts val="2800"/>
              </a:spcBef>
              <a:buFontTx/>
              <a:defRPr sz="1800">
                <a:solidFill>
                  <a:srgbClr val="5358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Zdarzenia boiskowe, które wskaże obserwator zawodów</a:t>
            </a:r>
          </a:p>
        </p:txBody>
      </p:sp>
      <p:pic>
        <p:nvPicPr>
          <p:cNvPr id="120" name="Obraz 3" descr="Obraz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6777" y="330819"/>
            <a:ext cx="960024" cy="14480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ędziowie Top B i Top C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ctr" defTabSz="825500">
              <a:lnSpc>
                <a:spcPct val="100000"/>
              </a:lnSpc>
              <a:defRPr sz="5500">
                <a:solidFill>
                  <a:srgbClr val="535860"/>
                </a:solidFill>
                <a:latin typeface="Produkt Extralight"/>
                <a:ea typeface="Produkt Extralight"/>
                <a:cs typeface="Produkt Extralight"/>
                <a:sym typeface="Produkt Extralight"/>
              </a:defRPr>
            </a:lvl1pPr>
          </a:lstStyle>
          <a:p>
            <a:pPr/>
            <a:r>
              <a:t>Sędziowie Top B i Top C</a:t>
            </a:r>
          </a:p>
        </p:txBody>
      </p:sp>
      <p:sp>
        <p:nvSpPr>
          <p:cNvPr id="123" name="Sędziowie Top B zobowiązani są do zrobienia dwóch samoocen na rundę z zawodów I Ligi.…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marL="283463" indent="-283463" algn="just" defTabSz="220472">
              <a:lnSpc>
                <a:spcPct val="100000"/>
              </a:lnSpc>
              <a:spcBef>
                <a:spcPts val="2900"/>
              </a:spcBef>
              <a:buFontTx/>
              <a:defRPr sz="1900">
                <a:solidFill>
                  <a:srgbClr val="5358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Sędziowie </a:t>
            </a:r>
            <a:r>
              <a:rPr b="1"/>
              <a:t>Top B </a:t>
            </a:r>
            <a:r>
              <a:t>zobowiązani są do zrobienia dwóch samoocen na rundę z zawodów I Ligi.</a:t>
            </a:r>
          </a:p>
          <a:p>
            <a:pPr marL="283463" indent="-283463" algn="just" defTabSz="220472">
              <a:lnSpc>
                <a:spcPct val="100000"/>
              </a:lnSpc>
              <a:spcBef>
                <a:spcPts val="2900"/>
              </a:spcBef>
              <a:buFontTx/>
              <a:defRPr sz="1900">
                <a:solidFill>
                  <a:srgbClr val="5358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Zachęca się również do przeprowadzenia  analizy z zawodów II Ligi, Ekstraligi kobiet, I Ligi kobiet, Centralnej Ligi Juniorów, które były kamerowane i zapis video jest ogólnodostępny.</a:t>
            </a:r>
          </a:p>
          <a:p>
            <a:pPr marL="0" indent="0" defTabSz="220472">
              <a:lnSpc>
                <a:spcPct val="100000"/>
              </a:lnSpc>
              <a:spcBef>
                <a:spcPts val="2900"/>
              </a:spcBef>
              <a:buSzTx/>
              <a:buNone/>
              <a:defRPr sz="1900">
                <a:solidFill>
                  <a:srgbClr val="5358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marL="0" indent="0" algn="ctr" defTabSz="220472">
              <a:lnSpc>
                <a:spcPct val="100000"/>
              </a:lnSpc>
              <a:spcBef>
                <a:spcPts val="2900"/>
              </a:spcBef>
              <a:buSzTx/>
              <a:buNone/>
              <a:defRPr b="1" sz="1900">
                <a:solidFill>
                  <a:srgbClr val="FF26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Arkusz samooceny wraz z klipami należy umieścić w czasie </a:t>
            </a:r>
            <a:r>
              <a:rPr u="sng"/>
              <a:t>96 godzin </a:t>
            </a:r>
            <a:r>
              <a:t>od przeprowadzenia zawodów I ligi lub z pozostałych rozgrywek w momencie pojawienia się ogólnodostępnego zapisu video.</a:t>
            </a:r>
          </a:p>
        </p:txBody>
      </p:sp>
      <p:pic>
        <p:nvPicPr>
          <p:cNvPr id="124" name="Obraz 3" descr="Obraz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6777" y="330819"/>
            <a:ext cx="960024" cy="14480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ędziowie Top B i Top C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ctr" defTabSz="825500">
              <a:lnSpc>
                <a:spcPct val="100000"/>
              </a:lnSpc>
              <a:defRPr sz="5500">
                <a:solidFill>
                  <a:srgbClr val="535860"/>
                </a:solidFill>
                <a:latin typeface="Produkt Extralight"/>
                <a:ea typeface="Produkt Extralight"/>
                <a:cs typeface="Produkt Extralight"/>
                <a:sym typeface="Produkt Extralight"/>
              </a:defRPr>
            </a:lvl1pPr>
          </a:lstStyle>
          <a:p>
            <a:pPr/>
            <a:r>
              <a:t>Sędziowie Top B i Top C</a:t>
            </a:r>
          </a:p>
        </p:txBody>
      </p:sp>
      <p:sp>
        <p:nvSpPr>
          <p:cNvPr id="127" name="Sędziowie Top C zobowiązani są do zrobienia samoocen z zawodów II Ligi, Ekstraligi kobiet,     I Ligi kobiet, Centralnej Ligi Juniorów, na których prowadzona jest transmisja tv.…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marL="297179" indent="-297179" algn="just" defTabSz="231137">
              <a:lnSpc>
                <a:spcPct val="150000"/>
              </a:lnSpc>
              <a:spcBef>
                <a:spcPts val="3000"/>
              </a:spcBef>
              <a:buFontTx/>
              <a:defRPr sz="2000">
                <a:solidFill>
                  <a:srgbClr val="5358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Sędziowie </a:t>
            </a:r>
            <a:r>
              <a:rPr b="1"/>
              <a:t>Top C </a:t>
            </a:r>
            <a:r>
              <a:t>zobowiązani są do zrobienia samoocen z zawodów II Ligi, Ekstraligi kobiet,     I Ligi kobiet, Centralnej Ligi Juniorów, na których prowadzona jest transmisja tv.</a:t>
            </a:r>
          </a:p>
          <a:p>
            <a:pPr marL="0" indent="0" defTabSz="231137">
              <a:lnSpc>
                <a:spcPct val="100000"/>
              </a:lnSpc>
              <a:spcBef>
                <a:spcPts val="3000"/>
              </a:spcBef>
              <a:buSzTx/>
              <a:buNone/>
              <a:defRPr sz="2000">
                <a:solidFill>
                  <a:srgbClr val="5358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marL="0" indent="0" algn="ctr" defTabSz="231137">
              <a:lnSpc>
                <a:spcPct val="100000"/>
              </a:lnSpc>
              <a:spcBef>
                <a:spcPts val="3000"/>
              </a:spcBef>
              <a:buSzTx/>
              <a:buNone/>
              <a:defRPr b="1" sz="2000">
                <a:solidFill>
                  <a:srgbClr val="FF26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Arkusz samooceny wraz z klipami należy umieścić gdy pojawi się ogólnodostępny zapis video.</a:t>
            </a:r>
          </a:p>
        </p:txBody>
      </p:sp>
      <p:pic>
        <p:nvPicPr>
          <p:cNvPr id="128" name="Obraz 3" descr="Obraz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6777" y="330819"/>
            <a:ext cx="960024" cy="14480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ędziowie Top B i Top C"/>
          <p:cNvSpPr txBox="1"/>
          <p:nvPr>
            <p:ph type="title"/>
          </p:nvPr>
        </p:nvSpPr>
        <p:spPr>
          <a:xfrm>
            <a:off x="1436682" y="365125"/>
            <a:ext cx="9917118" cy="1325563"/>
          </a:xfrm>
          <a:prstGeom prst="rect">
            <a:avLst/>
          </a:prstGeom>
        </p:spPr>
        <p:txBody>
          <a:bodyPr/>
          <a:lstStyle>
            <a:lvl1pPr algn="ctr" defTabSz="825500">
              <a:lnSpc>
                <a:spcPct val="100000"/>
              </a:lnSpc>
              <a:defRPr sz="5500">
                <a:solidFill>
                  <a:srgbClr val="535860"/>
                </a:solidFill>
                <a:latin typeface="Produkt Extralight"/>
                <a:ea typeface="Produkt Extralight"/>
                <a:cs typeface="Produkt Extralight"/>
                <a:sym typeface="Produkt Extralight"/>
              </a:defRPr>
            </a:lvl1pPr>
          </a:lstStyle>
          <a:p>
            <a:pPr/>
            <a:r>
              <a:t>Sędziowie Top B i Top C</a:t>
            </a:r>
          </a:p>
        </p:txBody>
      </p:sp>
      <p:sp>
        <p:nvSpPr>
          <p:cNvPr id="131" name="Interesujące klipy…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marL="324611" indent="-324611" algn="just" defTabSz="252474">
              <a:lnSpc>
                <a:spcPct val="100000"/>
              </a:lnSpc>
              <a:spcBef>
                <a:spcPts val="3300"/>
              </a:spcBef>
              <a:buFontTx/>
              <a:defRPr>
                <a:solidFill>
                  <a:srgbClr val="5358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Interesujące klipy</a:t>
            </a:r>
          </a:p>
          <a:p>
            <a:pPr marL="0" indent="0" algn="just" defTabSz="252474">
              <a:lnSpc>
                <a:spcPct val="100000"/>
              </a:lnSpc>
              <a:spcBef>
                <a:spcPts val="3300"/>
              </a:spcBef>
              <a:buSzTx/>
              <a:buNone/>
              <a:defRPr sz="2200">
                <a:solidFill>
                  <a:srgbClr val="5358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Zachęca się do założenia na swoich kontach folderu z nazwą „Interesujące klipy”                   i umieszczania tam nagrań, które dotyczą zdarzeń rzadko spotykanych a mających wartość szkoleniową. </a:t>
            </a:r>
          </a:p>
          <a:p>
            <a:pPr marL="251571" indent="-251571" algn="just" defTabSz="252474">
              <a:lnSpc>
                <a:spcPct val="100000"/>
              </a:lnSpc>
              <a:spcBef>
                <a:spcPts val="3300"/>
              </a:spcBef>
              <a:buFontTx/>
              <a:defRPr>
                <a:solidFill>
                  <a:srgbClr val="5358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Długość klipu </a:t>
            </a:r>
          </a:p>
          <a:p>
            <a:pPr marL="0" indent="0" algn="just" defTabSz="252474">
              <a:lnSpc>
                <a:spcPct val="100000"/>
              </a:lnSpc>
              <a:spcBef>
                <a:spcPts val="3300"/>
              </a:spcBef>
              <a:buSzTx/>
              <a:buNone/>
              <a:defRPr sz="2200">
                <a:solidFill>
                  <a:srgbClr val="5358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Klipy powinny trwać maksymalnie około 30 sekund i zawierać istotę zdarzenia boiskowego.</a:t>
            </a:r>
          </a:p>
          <a:p>
            <a:pPr marL="0" indent="0" algn="just" defTabSz="252474">
              <a:lnSpc>
                <a:spcPct val="100000"/>
              </a:lnSpc>
              <a:spcBef>
                <a:spcPts val="3300"/>
              </a:spcBef>
              <a:buSzTx/>
              <a:buNone/>
              <a:defRPr sz="2200">
                <a:solidFill>
                  <a:srgbClr val="53586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Nieakceptowalne jest nazewnictwo typu - klip 1, klip 2 itd.</a:t>
            </a:r>
          </a:p>
        </p:txBody>
      </p:sp>
      <p:pic>
        <p:nvPicPr>
          <p:cNvPr id="132" name="Obraz 3" descr="Obraz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6777" y="330819"/>
            <a:ext cx="960024" cy="14480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Motyw pakietu Office">
  <a:themeElements>
    <a:clrScheme name="Motyw pakietu Office">
      <a:dk1>
        <a:srgbClr val="535860"/>
      </a:dk1>
      <a:lt1>
        <a:srgbClr val="60400D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Motyw pakietu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60400D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just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600" u="none" kumimoji="0" normalizeH="0">
            <a:ln>
              <a:noFill/>
            </a:ln>
            <a:solidFill>
              <a:srgbClr val="53586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just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600" u="none" kumimoji="0" normalizeH="0">
            <a:ln>
              <a:noFill/>
            </a:ln>
            <a:solidFill>
              <a:srgbClr val="53586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Motyw pakietu Office">
  <a:themeElements>
    <a:clrScheme name="Motyw pakietu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Motyw pakietu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60400D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just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600" u="none" kumimoji="0" normalizeH="0">
            <a:ln>
              <a:noFill/>
            </a:ln>
            <a:solidFill>
              <a:srgbClr val="53586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just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600" u="none" kumimoji="0" normalizeH="0">
            <a:ln>
              <a:noFill/>
            </a:ln>
            <a:solidFill>
              <a:srgbClr val="53586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